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7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6331"/>
  </p:normalViewPr>
  <p:slideViewPr>
    <p:cSldViewPr snapToGrid="0">
      <p:cViewPr>
        <p:scale>
          <a:sx n="174" d="100"/>
          <a:sy n="174" d="100"/>
        </p:scale>
        <p:origin x="1352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4.gif>
</file>

<file path=ppt/media/image15.png>
</file>

<file path=ppt/media/image16.png>
</file>

<file path=ppt/media/image17.sv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23641-E406-DE56-F627-B78082614B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21ED52-5EB5-2D35-7197-3C6A2014AB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1D303-D79B-1B0B-FA29-7353569E3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F417B-24E9-CE33-CAF1-5F3AD2DF3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A2899-C8C0-E556-3215-E6D02222F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6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1441-D23D-A53C-92D5-1EF86DAE1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D06012-D354-52BD-0760-EE07DAA9BE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B5CAC-BAD7-B798-1D59-264763B73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B7B5E-A254-EC89-6E7B-3178EB1E2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1997C-D981-7A94-CDB0-FAB38ED7F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165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BD27B5-CA8B-DA76-42F2-87559E350E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D31FC8-24E7-94DC-613D-47BECB304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5F750-D0A1-9DFF-71C7-DC7E07A54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18BC2-58EA-B325-0A93-673349920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6CF7A-403F-4838-EF61-211F029E5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06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92591-0461-0DDC-9C43-7C7228932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F7CFD-B157-4F07-1EEB-D74D4AAAC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0A650-9F6B-ABE4-7AB7-471D04BED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88012-2C7F-E32E-6C6E-55F32D803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D096C-D3E1-8559-B8E5-ACEDD7329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29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45243-CB01-0B9C-0393-832920A8C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1746E-C46F-4639-4C67-0372D35CB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F2DBA-A119-CB5D-3E55-7A04E2995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AF088-AD13-5093-12DA-E35CEEE67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AA83F-6803-1607-F89A-E389C5F19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2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9EDFF-89D2-67C3-BDB1-749FD83B4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CB1F7-0B94-1E61-584B-45E0197A66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0C131-138F-16C7-2F0E-9AE140368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147EC9-76FE-F5A1-6BC3-14E9B9844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34BFD-BFA3-E362-0FDB-FB9609A88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7743DF-A1A0-BDD7-B610-75F2D8E42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794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43490-A517-2E35-B2A6-2418DF57B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F94B0-DED0-1786-82CB-4FBAC5FD3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CE151-060E-FD7C-8DB2-4F9C200E4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1A659D-441D-2434-7B08-2E9B244236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0C9BC9-A737-4F4B-BB49-3C67EEF736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5E4E28-F92A-F4EF-8C46-F802B7788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41B465-1D27-EE26-70CD-FE5DB8075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6AB420-66FE-73BA-5FAE-9549ADE02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126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AE28D-28E2-BA81-B396-2715F383B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4FB99-FB09-4559-A7DE-3D5DD84A2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B08578-B1A5-881F-5E70-D3462A9A1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44B3EE-F054-EC73-9B5D-A790D7682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19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5B49BA-1F18-C925-B760-135B2DE70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C54617-41BA-7FC3-0240-D7BC8284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4EBFAC-3D93-D587-9CEB-9FA9316C3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42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A7F24-E146-4B08-52B9-AAE8CAABA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35D57-5F25-6FC9-1994-705A11455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0C9AAA-70DC-130D-E659-1E5904917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BABDD1-5675-4669-FCD7-7972CFF2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E217DC-3A39-F185-ADEF-61384F4EE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4F325F-A411-5ECD-D0D0-85EA49AC4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02AB7-309B-9254-9106-C54C4C39E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109306-0657-513E-1DAC-E8AB224C2B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42FFBE-BA10-6EC6-2AA9-6A34F41BAD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5DD477-4277-24EC-B785-34ECF4CCF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25F7C1-E7F7-7820-2886-6FA2E2CAF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571A46-264D-FB85-7A0C-AA211E9A6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932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24D2A-05CD-FA9A-CEAD-9CBF92971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717F2-680B-2AC9-BFCF-C206DAFC2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B7FBA-2961-750D-1A5D-3AAF365313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C2248-DEC3-3847-95F5-CE7F927769E0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BA8C7-61ED-9BEF-FB7B-F72C0FF017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28A93-1AFB-7327-1E06-2A40EC5162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9FADC-0188-2540-805C-CA64091A9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452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0D9F8FE-3A25-9ED6-DCD6-CCA985B45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3177" y="557408"/>
            <a:ext cx="6585646" cy="446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278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86FFAA-7D22-36D0-B4B4-412CF9698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150" y="2368549"/>
            <a:ext cx="3886200" cy="263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09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6C83F-7451-B7E7-9DA6-4E4558264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B1C2DD-5EDD-40C3-9F01-EAD7DFFE2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550" y="2349500"/>
            <a:ext cx="4713890" cy="303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48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45FFBE-6EE7-B007-9582-C43C45070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25689"/>
            <a:ext cx="7772400" cy="440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52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492A538-2BF1-B36F-D115-670738898876}"/>
              </a:ext>
            </a:extLst>
          </p:cNvPr>
          <p:cNvSpPr/>
          <p:nvPr/>
        </p:nvSpPr>
        <p:spPr>
          <a:xfrm>
            <a:off x="457265" y="1056935"/>
            <a:ext cx="1517650" cy="1525952"/>
          </a:xfrm>
          <a:custGeom>
            <a:avLst/>
            <a:gdLst>
              <a:gd name="connsiteX0" fmla="*/ 0 w 1517650"/>
              <a:gd name="connsiteY0" fmla="*/ 1063389 h 1076089"/>
              <a:gd name="connsiteX1" fmla="*/ 361950 w 1517650"/>
              <a:gd name="connsiteY1" fmla="*/ 587139 h 1076089"/>
              <a:gd name="connsiteX2" fmla="*/ 615950 w 1517650"/>
              <a:gd name="connsiteY2" fmla="*/ 752239 h 1076089"/>
              <a:gd name="connsiteX3" fmla="*/ 977900 w 1517650"/>
              <a:gd name="connsiteY3" fmla="*/ 2939 h 1076089"/>
              <a:gd name="connsiteX4" fmla="*/ 1517650 w 1517650"/>
              <a:gd name="connsiteY4" fmla="*/ 1076089 h 1076089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7650" h="1525952">
                <a:moveTo>
                  <a:pt x="0" y="1513252"/>
                </a:moveTo>
                <a:cubicBezTo>
                  <a:pt x="224896" y="1516956"/>
                  <a:pt x="259292" y="1088860"/>
                  <a:pt x="361950" y="1037002"/>
                </a:cubicBezTo>
                <a:cubicBezTo>
                  <a:pt x="464608" y="985144"/>
                  <a:pt x="506942" y="1374610"/>
                  <a:pt x="615950" y="1202102"/>
                </a:cubicBezTo>
                <a:cubicBezTo>
                  <a:pt x="724958" y="1029594"/>
                  <a:pt x="865717" y="-52023"/>
                  <a:pt x="1016000" y="1952"/>
                </a:cubicBezTo>
                <a:cubicBezTo>
                  <a:pt x="1166283" y="55927"/>
                  <a:pt x="1224492" y="1494202"/>
                  <a:pt x="1517650" y="1525952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0F6E0F-BD4C-FB17-5BB9-2F814FAA4062}"/>
              </a:ext>
            </a:extLst>
          </p:cNvPr>
          <p:cNvSpPr/>
          <p:nvPr/>
        </p:nvSpPr>
        <p:spPr>
          <a:xfrm>
            <a:off x="342965" y="754087"/>
            <a:ext cx="1828800" cy="18288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2A3723-F43A-C200-77E0-41C3FD50C76E}"/>
              </a:ext>
            </a:extLst>
          </p:cNvPr>
          <p:cNvSpPr txBox="1"/>
          <p:nvPr/>
        </p:nvSpPr>
        <p:spPr>
          <a:xfrm>
            <a:off x="386389" y="384755"/>
            <a:ext cx="174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distribution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062C89-46F4-9FC1-1DBA-07B61D62C09E}"/>
              </a:ext>
            </a:extLst>
          </p:cNvPr>
          <p:cNvGrpSpPr/>
          <p:nvPr/>
        </p:nvGrpSpPr>
        <p:grpSpPr>
          <a:xfrm>
            <a:off x="7721969" y="754087"/>
            <a:ext cx="1828800" cy="1843505"/>
            <a:chOff x="7308850" y="1454150"/>
            <a:chExt cx="1828800" cy="1843505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B7D3854-2448-58DD-6358-16FC1675E56D}"/>
                </a:ext>
              </a:extLst>
            </p:cNvPr>
            <p:cNvSpPr/>
            <p:nvPr/>
          </p:nvSpPr>
          <p:spPr>
            <a:xfrm>
              <a:off x="7423150" y="1839266"/>
              <a:ext cx="1620063" cy="1458389"/>
            </a:xfrm>
            <a:custGeom>
              <a:avLst/>
              <a:gdLst>
                <a:gd name="connsiteX0" fmla="*/ 0 w 1517650"/>
                <a:gd name="connsiteY0" fmla="*/ 1063389 h 1076089"/>
                <a:gd name="connsiteX1" fmla="*/ 361950 w 1517650"/>
                <a:gd name="connsiteY1" fmla="*/ 587139 h 1076089"/>
                <a:gd name="connsiteX2" fmla="*/ 615950 w 1517650"/>
                <a:gd name="connsiteY2" fmla="*/ 752239 h 1076089"/>
                <a:gd name="connsiteX3" fmla="*/ 977900 w 1517650"/>
                <a:gd name="connsiteY3" fmla="*/ 2939 h 1076089"/>
                <a:gd name="connsiteX4" fmla="*/ 1517650 w 1517650"/>
                <a:gd name="connsiteY4" fmla="*/ 1076089 h 1076089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6695 h 1529395"/>
                <a:gd name="connsiteX1" fmla="*/ 361950 w 1517650"/>
                <a:gd name="connsiteY1" fmla="*/ 1040445 h 1529395"/>
                <a:gd name="connsiteX2" fmla="*/ 1016000 w 1517650"/>
                <a:gd name="connsiteY2" fmla="*/ 5395 h 1529395"/>
                <a:gd name="connsiteX3" fmla="*/ 1517650 w 1517650"/>
                <a:gd name="connsiteY3" fmla="*/ 1529395 h 1529395"/>
                <a:gd name="connsiteX0" fmla="*/ 0 w 1517650"/>
                <a:gd name="connsiteY0" fmla="*/ 1511303 h 1524003"/>
                <a:gd name="connsiteX1" fmla="*/ 1016000 w 1517650"/>
                <a:gd name="connsiteY1" fmla="*/ 3 h 1524003"/>
                <a:gd name="connsiteX2" fmla="*/ 1517650 w 1517650"/>
                <a:gd name="connsiteY2" fmla="*/ 1524003 h 1524003"/>
                <a:gd name="connsiteX0" fmla="*/ 0 w 1517650"/>
                <a:gd name="connsiteY0" fmla="*/ 1445466 h 1458166"/>
                <a:gd name="connsiteX1" fmla="*/ 877012 w 1517650"/>
                <a:gd name="connsiteY1" fmla="*/ 3 h 1458166"/>
                <a:gd name="connsiteX2" fmla="*/ 1517650 w 1517650"/>
                <a:gd name="connsiteY2" fmla="*/ 1458166 h 1458166"/>
                <a:gd name="connsiteX0" fmla="*/ 0 w 1517650"/>
                <a:gd name="connsiteY0" fmla="*/ 1447249 h 1459949"/>
                <a:gd name="connsiteX1" fmla="*/ 877012 w 1517650"/>
                <a:gd name="connsiteY1" fmla="*/ 1786 h 1459949"/>
                <a:gd name="connsiteX2" fmla="*/ 1517650 w 1517650"/>
                <a:gd name="connsiteY2" fmla="*/ 1459949 h 1459949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620063"/>
                <a:gd name="connsiteY0" fmla="*/ 1445474 h 1472805"/>
                <a:gd name="connsiteX1" fmla="*/ 877012 w 1620063"/>
                <a:gd name="connsiteY1" fmla="*/ 11 h 1472805"/>
                <a:gd name="connsiteX2" fmla="*/ 1620063 w 1620063"/>
                <a:gd name="connsiteY2" fmla="*/ 1472805 h 1472805"/>
                <a:gd name="connsiteX0" fmla="*/ 0 w 1620063"/>
                <a:gd name="connsiteY0" fmla="*/ 1430844 h 1458175"/>
                <a:gd name="connsiteX1" fmla="*/ 840436 w 1620063"/>
                <a:gd name="connsiteY1" fmla="*/ 11 h 1458175"/>
                <a:gd name="connsiteX2" fmla="*/ 1620063 w 1620063"/>
                <a:gd name="connsiteY2" fmla="*/ 1458175 h 1458175"/>
                <a:gd name="connsiteX0" fmla="*/ 0 w 1620063"/>
                <a:gd name="connsiteY0" fmla="*/ 1430988 h 1458319"/>
                <a:gd name="connsiteX1" fmla="*/ 840436 w 1620063"/>
                <a:gd name="connsiteY1" fmla="*/ 155 h 1458319"/>
                <a:gd name="connsiteX2" fmla="*/ 1620063 w 1620063"/>
                <a:gd name="connsiteY2" fmla="*/ 1458319 h 1458319"/>
                <a:gd name="connsiteX0" fmla="*/ 0 w 1620063"/>
                <a:gd name="connsiteY0" fmla="*/ 1430985 h 1458389"/>
                <a:gd name="connsiteX1" fmla="*/ 840436 w 1620063"/>
                <a:gd name="connsiteY1" fmla="*/ 152 h 1458389"/>
                <a:gd name="connsiteX2" fmla="*/ 1620063 w 1620063"/>
                <a:gd name="connsiteY2" fmla="*/ 1458316 h 1458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0063" h="1458389">
                  <a:moveTo>
                    <a:pt x="0" y="1430985"/>
                  </a:moveTo>
                  <a:cubicBezTo>
                    <a:pt x="445754" y="1430684"/>
                    <a:pt x="519220" y="17543"/>
                    <a:pt x="840436" y="152"/>
                  </a:cubicBezTo>
                  <a:cubicBezTo>
                    <a:pt x="1161652" y="-17239"/>
                    <a:pt x="1209861" y="1470457"/>
                    <a:pt x="1620063" y="1458316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719CE72-EAD6-23E4-129B-E6D197628EBC}"/>
                </a:ext>
              </a:extLst>
            </p:cNvPr>
            <p:cNvSpPr/>
            <p:nvPr/>
          </p:nvSpPr>
          <p:spPr>
            <a:xfrm>
              <a:off x="7308850" y="1454150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C6AB56D-0DE0-262E-9D2D-B3670C8100C7}"/>
              </a:ext>
            </a:extLst>
          </p:cNvPr>
          <p:cNvGrpSpPr/>
          <p:nvPr/>
        </p:nvGrpSpPr>
        <p:grpSpPr>
          <a:xfrm>
            <a:off x="2944621" y="754087"/>
            <a:ext cx="1828800" cy="1828800"/>
            <a:chOff x="9874250" y="1340366"/>
            <a:chExt cx="1828800" cy="18288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556E913-5C25-0613-3EF4-E33781D1DCC8}"/>
                </a:ext>
              </a:extLst>
            </p:cNvPr>
            <p:cNvSpPr/>
            <p:nvPr/>
          </p:nvSpPr>
          <p:spPr>
            <a:xfrm>
              <a:off x="10179050" y="2933700"/>
              <a:ext cx="82550" cy="235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6AB3B1-389B-6CF0-65A6-05DEE00F630E}"/>
                </a:ext>
              </a:extLst>
            </p:cNvPr>
            <p:cNvSpPr/>
            <p:nvPr/>
          </p:nvSpPr>
          <p:spPr>
            <a:xfrm>
              <a:off x="10306065" y="2847975"/>
              <a:ext cx="82550" cy="3211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D5675F4-65A8-9C99-9685-E2AF64394F72}"/>
                </a:ext>
              </a:extLst>
            </p:cNvPr>
            <p:cNvSpPr/>
            <p:nvPr/>
          </p:nvSpPr>
          <p:spPr>
            <a:xfrm>
              <a:off x="10433080" y="2606675"/>
              <a:ext cx="82550" cy="5624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8646EBC-B1D8-08CF-C4C8-2BF3BAFB45C4}"/>
                </a:ext>
              </a:extLst>
            </p:cNvPr>
            <p:cNvSpPr/>
            <p:nvPr/>
          </p:nvSpPr>
          <p:spPr>
            <a:xfrm>
              <a:off x="10560095" y="2781300"/>
              <a:ext cx="82550" cy="387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73D183-A971-2994-C12B-5EB617464137}"/>
                </a:ext>
              </a:extLst>
            </p:cNvPr>
            <p:cNvSpPr/>
            <p:nvPr/>
          </p:nvSpPr>
          <p:spPr>
            <a:xfrm>
              <a:off x="10687110" y="2330450"/>
              <a:ext cx="82550" cy="8387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015D6F7-7D89-5E70-55D1-63FE0C0C06D2}"/>
                </a:ext>
              </a:extLst>
            </p:cNvPr>
            <p:cNvSpPr/>
            <p:nvPr/>
          </p:nvSpPr>
          <p:spPr>
            <a:xfrm>
              <a:off x="10814125" y="1898650"/>
              <a:ext cx="82550" cy="12705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3B2B0E3-A73D-F3FD-5CF8-7ED2B67457CF}"/>
                </a:ext>
              </a:extLst>
            </p:cNvPr>
            <p:cNvSpPr/>
            <p:nvPr/>
          </p:nvSpPr>
          <p:spPr>
            <a:xfrm>
              <a:off x="11068155" y="2184400"/>
              <a:ext cx="82550" cy="9847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CB0E8BE-3AE2-CF31-18B3-83B7F14D8864}"/>
                </a:ext>
              </a:extLst>
            </p:cNvPr>
            <p:cNvSpPr/>
            <p:nvPr/>
          </p:nvSpPr>
          <p:spPr>
            <a:xfrm>
              <a:off x="11195170" y="2159000"/>
              <a:ext cx="82550" cy="10101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304F764-51A3-D3C0-F06F-CE72F264A5C8}"/>
                </a:ext>
              </a:extLst>
            </p:cNvPr>
            <p:cNvSpPr/>
            <p:nvPr/>
          </p:nvSpPr>
          <p:spPr>
            <a:xfrm>
              <a:off x="11322188" y="2933700"/>
              <a:ext cx="82550" cy="235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CBB6B1-88FC-7A5C-AA92-3BD69EECA972}"/>
                </a:ext>
              </a:extLst>
            </p:cNvPr>
            <p:cNvSpPr/>
            <p:nvPr/>
          </p:nvSpPr>
          <p:spPr>
            <a:xfrm>
              <a:off x="10941140" y="1643214"/>
              <a:ext cx="82550" cy="152595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A2532DC-3666-F37F-9A3C-BCA3652BDADE}"/>
                </a:ext>
              </a:extLst>
            </p:cNvPr>
            <p:cNvSpPr/>
            <p:nvPr/>
          </p:nvSpPr>
          <p:spPr>
            <a:xfrm>
              <a:off x="9874250" y="1340366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ight Arrow 10">
            <a:extLst>
              <a:ext uri="{FF2B5EF4-FFF2-40B4-BE49-F238E27FC236}">
                <a16:creationId xmlns:a16="http://schemas.microsoft.com/office/drawing/2014/main" id="{C93FC8DD-6EA0-78DF-3443-3D9DB8BCA9B1}"/>
              </a:ext>
            </a:extLst>
          </p:cNvPr>
          <p:cNvSpPr/>
          <p:nvPr/>
        </p:nvSpPr>
        <p:spPr>
          <a:xfrm>
            <a:off x="2328610" y="1429474"/>
            <a:ext cx="459166" cy="337293"/>
          </a:xfrm>
          <a:prstGeom prst="rightArrow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AC76226-C18F-2CF6-9B3C-5362654D563D}"/>
              </a:ext>
            </a:extLst>
          </p:cNvPr>
          <p:cNvSpPr txBox="1"/>
          <p:nvPr/>
        </p:nvSpPr>
        <p:spPr>
          <a:xfrm>
            <a:off x="2944621" y="369838"/>
            <a:ext cx="192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take a samples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B19655D9-9974-B88C-5E54-3F131DEBE49E}"/>
              </a:ext>
            </a:extLst>
          </p:cNvPr>
          <p:cNvSpPr/>
          <p:nvPr/>
        </p:nvSpPr>
        <p:spPr>
          <a:xfrm>
            <a:off x="4944901" y="1403654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272A79-048D-F5F9-3F82-A575B72B4FF1}"/>
              </a:ext>
            </a:extLst>
          </p:cNvPr>
          <p:cNvSpPr txBox="1"/>
          <p:nvPr/>
        </p:nvSpPr>
        <p:spPr>
          <a:xfrm>
            <a:off x="5219944" y="384755"/>
            <a:ext cx="2174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Compute sample means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1431ECB-FA27-9852-94DF-3E4CF708A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6281" y="1215647"/>
            <a:ext cx="1253502" cy="702721"/>
          </a:xfrm>
          <a:prstGeom prst="rect">
            <a:avLst/>
          </a:prstGeom>
        </p:spPr>
      </p:pic>
      <p:sp>
        <p:nvSpPr>
          <p:cNvPr id="30" name="Right Arrow 29">
            <a:extLst>
              <a:ext uri="{FF2B5EF4-FFF2-40B4-BE49-F238E27FC236}">
                <a16:creationId xmlns:a16="http://schemas.microsoft.com/office/drawing/2014/main" id="{6923C7E1-143C-433E-D708-DA7C3277DD1E}"/>
              </a:ext>
            </a:extLst>
          </p:cNvPr>
          <p:cNvSpPr/>
          <p:nvPr/>
        </p:nvSpPr>
        <p:spPr>
          <a:xfrm>
            <a:off x="7042609" y="1398360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ECC6328-60DB-5D2C-BA4C-CB34DC5A2872}"/>
              </a:ext>
            </a:extLst>
          </p:cNvPr>
          <p:cNvSpPr txBox="1"/>
          <p:nvPr/>
        </p:nvSpPr>
        <p:spPr>
          <a:xfrm>
            <a:off x="7549128" y="107756"/>
            <a:ext cx="2174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Distribution of means resembles T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93926B4-0C76-E292-90CE-EDED591F5DC7}"/>
              </a:ext>
            </a:extLst>
          </p:cNvPr>
          <p:cNvGrpSpPr/>
          <p:nvPr/>
        </p:nvGrpSpPr>
        <p:grpSpPr>
          <a:xfrm>
            <a:off x="10161057" y="754087"/>
            <a:ext cx="1828800" cy="1843505"/>
            <a:chOff x="7308850" y="1454150"/>
            <a:chExt cx="1828800" cy="1843505"/>
          </a:xfrm>
        </p:grpSpPr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27B474DB-2513-5BCB-59DE-BF75A17CE92E}"/>
                </a:ext>
              </a:extLst>
            </p:cNvPr>
            <p:cNvSpPr/>
            <p:nvPr/>
          </p:nvSpPr>
          <p:spPr>
            <a:xfrm>
              <a:off x="7423150" y="1839266"/>
              <a:ext cx="1620063" cy="1458389"/>
            </a:xfrm>
            <a:custGeom>
              <a:avLst/>
              <a:gdLst>
                <a:gd name="connsiteX0" fmla="*/ 0 w 1517650"/>
                <a:gd name="connsiteY0" fmla="*/ 1063389 h 1076089"/>
                <a:gd name="connsiteX1" fmla="*/ 361950 w 1517650"/>
                <a:gd name="connsiteY1" fmla="*/ 587139 h 1076089"/>
                <a:gd name="connsiteX2" fmla="*/ 615950 w 1517650"/>
                <a:gd name="connsiteY2" fmla="*/ 752239 h 1076089"/>
                <a:gd name="connsiteX3" fmla="*/ 977900 w 1517650"/>
                <a:gd name="connsiteY3" fmla="*/ 2939 h 1076089"/>
                <a:gd name="connsiteX4" fmla="*/ 1517650 w 1517650"/>
                <a:gd name="connsiteY4" fmla="*/ 1076089 h 1076089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6695 h 1529395"/>
                <a:gd name="connsiteX1" fmla="*/ 361950 w 1517650"/>
                <a:gd name="connsiteY1" fmla="*/ 1040445 h 1529395"/>
                <a:gd name="connsiteX2" fmla="*/ 1016000 w 1517650"/>
                <a:gd name="connsiteY2" fmla="*/ 5395 h 1529395"/>
                <a:gd name="connsiteX3" fmla="*/ 1517650 w 1517650"/>
                <a:gd name="connsiteY3" fmla="*/ 1529395 h 1529395"/>
                <a:gd name="connsiteX0" fmla="*/ 0 w 1517650"/>
                <a:gd name="connsiteY0" fmla="*/ 1511303 h 1524003"/>
                <a:gd name="connsiteX1" fmla="*/ 1016000 w 1517650"/>
                <a:gd name="connsiteY1" fmla="*/ 3 h 1524003"/>
                <a:gd name="connsiteX2" fmla="*/ 1517650 w 1517650"/>
                <a:gd name="connsiteY2" fmla="*/ 1524003 h 1524003"/>
                <a:gd name="connsiteX0" fmla="*/ 0 w 1517650"/>
                <a:gd name="connsiteY0" fmla="*/ 1445466 h 1458166"/>
                <a:gd name="connsiteX1" fmla="*/ 877012 w 1517650"/>
                <a:gd name="connsiteY1" fmla="*/ 3 h 1458166"/>
                <a:gd name="connsiteX2" fmla="*/ 1517650 w 1517650"/>
                <a:gd name="connsiteY2" fmla="*/ 1458166 h 1458166"/>
                <a:gd name="connsiteX0" fmla="*/ 0 w 1517650"/>
                <a:gd name="connsiteY0" fmla="*/ 1447249 h 1459949"/>
                <a:gd name="connsiteX1" fmla="*/ 877012 w 1517650"/>
                <a:gd name="connsiteY1" fmla="*/ 1786 h 1459949"/>
                <a:gd name="connsiteX2" fmla="*/ 1517650 w 1517650"/>
                <a:gd name="connsiteY2" fmla="*/ 1459949 h 1459949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620063"/>
                <a:gd name="connsiteY0" fmla="*/ 1445474 h 1472805"/>
                <a:gd name="connsiteX1" fmla="*/ 877012 w 1620063"/>
                <a:gd name="connsiteY1" fmla="*/ 11 h 1472805"/>
                <a:gd name="connsiteX2" fmla="*/ 1620063 w 1620063"/>
                <a:gd name="connsiteY2" fmla="*/ 1472805 h 1472805"/>
                <a:gd name="connsiteX0" fmla="*/ 0 w 1620063"/>
                <a:gd name="connsiteY0" fmla="*/ 1430844 h 1458175"/>
                <a:gd name="connsiteX1" fmla="*/ 840436 w 1620063"/>
                <a:gd name="connsiteY1" fmla="*/ 11 h 1458175"/>
                <a:gd name="connsiteX2" fmla="*/ 1620063 w 1620063"/>
                <a:gd name="connsiteY2" fmla="*/ 1458175 h 1458175"/>
                <a:gd name="connsiteX0" fmla="*/ 0 w 1620063"/>
                <a:gd name="connsiteY0" fmla="*/ 1430988 h 1458319"/>
                <a:gd name="connsiteX1" fmla="*/ 840436 w 1620063"/>
                <a:gd name="connsiteY1" fmla="*/ 155 h 1458319"/>
                <a:gd name="connsiteX2" fmla="*/ 1620063 w 1620063"/>
                <a:gd name="connsiteY2" fmla="*/ 1458319 h 1458319"/>
                <a:gd name="connsiteX0" fmla="*/ 0 w 1620063"/>
                <a:gd name="connsiteY0" fmla="*/ 1430985 h 1458389"/>
                <a:gd name="connsiteX1" fmla="*/ 840436 w 1620063"/>
                <a:gd name="connsiteY1" fmla="*/ 152 h 1458389"/>
                <a:gd name="connsiteX2" fmla="*/ 1620063 w 1620063"/>
                <a:gd name="connsiteY2" fmla="*/ 1458316 h 1458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0063" h="1458389">
                  <a:moveTo>
                    <a:pt x="0" y="1430985"/>
                  </a:moveTo>
                  <a:cubicBezTo>
                    <a:pt x="445754" y="1430684"/>
                    <a:pt x="519220" y="17543"/>
                    <a:pt x="840436" y="152"/>
                  </a:cubicBezTo>
                  <a:cubicBezTo>
                    <a:pt x="1161652" y="-17239"/>
                    <a:pt x="1209861" y="1470457"/>
                    <a:pt x="1620063" y="1458316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CC159F6-740A-1248-4872-164F60BDB7FA}"/>
                </a:ext>
              </a:extLst>
            </p:cNvPr>
            <p:cNvSpPr/>
            <p:nvPr/>
          </p:nvSpPr>
          <p:spPr>
            <a:xfrm>
              <a:off x="7308850" y="1454150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ight Arrow 35">
            <a:extLst>
              <a:ext uri="{FF2B5EF4-FFF2-40B4-BE49-F238E27FC236}">
                <a16:creationId xmlns:a16="http://schemas.microsoft.com/office/drawing/2014/main" id="{401693FE-B083-8566-A68F-C9DEA912F5CB}"/>
              </a:ext>
            </a:extLst>
          </p:cNvPr>
          <p:cNvSpPr/>
          <p:nvPr/>
        </p:nvSpPr>
        <p:spPr>
          <a:xfrm>
            <a:off x="9636261" y="1432627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A56CE1D-D393-B4E1-CC9D-055B6F0D9112}"/>
              </a:ext>
            </a:extLst>
          </p:cNvPr>
          <p:cNvSpPr txBox="1"/>
          <p:nvPr/>
        </p:nvSpPr>
        <p:spPr>
          <a:xfrm>
            <a:off x="9926713" y="105784"/>
            <a:ext cx="2265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 T to compute probability width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7AF3784-3932-2437-110C-361B6DAB8556}"/>
              </a:ext>
            </a:extLst>
          </p:cNvPr>
          <p:cNvCxnSpPr/>
          <p:nvPr/>
        </p:nvCxnSpPr>
        <p:spPr>
          <a:xfrm>
            <a:off x="10585095" y="1562511"/>
            <a:ext cx="0" cy="1030586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6B6FD18-BFA2-D3B8-858F-38F54F04EFC5}"/>
              </a:ext>
            </a:extLst>
          </p:cNvPr>
          <p:cNvCxnSpPr/>
          <p:nvPr/>
        </p:nvCxnSpPr>
        <p:spPr>
          <a:xfrm>
            <a:off x="11622634" y="1552301"/>
            <a:ext cx="0" cy="1030586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0B5DDD0-C817-4EF1-3D26-BE58E5B37F45}"/>
              </a:ext>
            </a:extLst>
          </p:cNvPr>
          <p:cNvCxnSpPr>
            <a:cxnSpLocks/>
          </p:cNvCxnSpPr>
          <p:nvPr/>
        </p:nvCxnSpPr>
        <p:spPr>
          <a:xfrm>
            <a:off x="10585095" y="1598120"/>
            <a:ext cx="1037539" cy="0"/>
          </a:xfrm>
          <a:prstGeom prst="line">
            <a:avLst/>
          </a:prstGeom>
          <a:ln w="19050">
            <a:solidFill>
              <a:schemeClr val="accent2"/>
            </a:solidFill>
            <a:prstDash val="solid"/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6BF9E97A-FBBC-C14D-C5E5-49D1983B2D54}"/>
              </a:ext>
            </a:extLst>
          </p:cNvPr>
          <p:cNvSpPr txBox="1"/>
          <p:nvPr/>
        </p:nvSpPr>
        <p:spPr>
          <a:xfrm>
            <a:off x="10847985" y="1546237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95%</a:t>
            </a:r>
          </a:p>
        </p:txBody>
      </p: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1B72B76C-6A86-E97D-004C-9F5F8780B70C}"/>
              </a:ext>
            </a:extLst>
          </p:cNvPr>
          <p:cNvCxnSpPr>
            <a:stCxn id="35" idx="2"/>
            <a:endCxn id="5" idx="2"/>
          </p:cNvCxnSpPr>
          <p:nvPr/>
        </p:nvCxnSpPr>
        <p:spPr>
          <a:xfrm rot="5400000">
            <a:off x="6166411" y="-2326159"/>
            <a:ext cx="12700" cy="9818092"/>
          </a:xfrm>
          <a:prstGeom prst="curvedConnector3">
            <a:avLst>
              <a:gd name="adj1" fmla="val 1800000"/>
            </a:avLst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61EFE240-BA7F-6F6C-D51F-0411F39A6290}"/>
              </a:ext>
            </a:extLst>
          </p:cNvPr>
          <p:cNvSpPr txBox="1"/>
          <p:nvPr/>
        </p:nvSpPr>
        <p:spPr>
          <a:xfrm>
            <a:off x="5006905" y="2859368"/>
            <a:ext cx="2265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Confidence on Population mean</a:t>
            </a:r>
          </a:p>
        </p:txBody>
      </p:sp>
    </p:spTree>
    <p:extLst>
      <p:ext uri="{BB962C8B-B14F-4D97-AF65-F5344CB8AC3E}">
        <p14:creationId xmlns:p14="http://schemas.microsoft.com/office/powerpoint/2010/main" val="2295942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492A538-2BF1-B36F-D115-670738898876}"/>
              </a:ext>
            </a:extLst>
          </p:cNvPr>
          <p:cNvSpPr/>
          <p:nvPr/>
        </p:nvSpPr>
        <p:spPr>
          <a:xfrm>
            <a:off x="457265" y="1056935"/>
            <a:ext cx="1517650" cy="1525952"/>
          </a:xfrm>
          <a:custGeom>
            <a:avLst/>
            <a:gdLst>
              <a:gd name="connsiteX0" fmla="*/ 0 w 1517650"/>
              <a:gd name="connsiteY0" fmla="*/ 1063389 h 1076089"/>
              <a:gd name="connsiteX1" fmla="*/ 361950 w 1517650"/>
              <a:gd name="connsiteY1" fmla="*/ 587139 h 1076089"/>
              <a:gd name="connsiteX2" fmla="*/ 615950 w 1517650"/>
              <a:gd name="connsiteY2" fmla="*/ 752239 h 1076089"/>
              <a:gd name="connsiteX3" fmla="*/ 977900 w 1517650"/>
              <a:gd name="connsiteY3" fmla="*/ 2939 h 1076089"/>
              <a:gd name="connsiteX4" fmla="*/ 1517650 w 1517650"/>
              <a:gd name="connsiteY4" fmla="*/ 1076089 h 1076089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7650" h="1525952">
                <a:moveTo>
                  <a:pt x="0" y="1513252"/>
                </a:moveTo>
                <a:cubicBezTo>
                  <a:pt x="224896" y="1516956"/>
                  <a:pt x="259292" y="1088860"/>
                  <a:pt x="361950" y="1037002"/>
                </a:cubicBezTo>
                <a:cubicBezTo>
                  <a:pt x="464608" y="985144"/>
                  <a:pt x="506942" y="1374610"/>
                  <a:pt x="615950" y="1202102"/>
                </a:cubicBezTo>
                <a:cubicBezTo>
                  <a:pt x="724958" y="1029594"/>
                  <a:pt x="865717" y="-52023"/>
                  <a:pt x="1016000" y="1952"/>
                </a:cubicBezTo>
                <a:cubicBezTo>
                  <a:pt x="1166283" y="55927"/>
                  <a:pt x="1224492" y="1494202"/>
                  <a:pt x="1517650" y="1525952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0F6E0F-BD4C-FB17-5BB9-2F814FAA4062}"/>
              </a:ext>
            </a:extLst>
          </p:cNvPr>
          <p:cNvSpPr/>
          <p:nvPr/>
        </p:nvSpPr>
        <p:spPr>
          <a:xfrm>
            <a:off x="342965" y="754087"/>
            <a:ext cx="1828800" cy="18288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2A3723-F43A-C200-77E0-41C3FD50C76E}"/>
              </a:ext>
            </a:extLst>
          </p:cNvPr>
          <p:cNvSpPr txBox="1"/>
          <p:nvPr/>
        </p:nvSpPr>
        <p:spPr>
          <a:xfrm>
            <a:off x="386389" y="384755"/>
            <a:ext cx="174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distribution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062C89-46F4-9FC1-1DBA-07B61D62C09E}"/>
              </a:ext>
            </a:extLst>
          </p:cNvPr>
          <p:cNvGrpSpPr/>
          <p:nvPr/>
        </p:nvGrpSpPr>
        <p:grpSpPr>
          <a:xfrm>
            <a:off x="7721969" y="754087"/>
            <a:ext cx="1828800" cy="1843505"/>
            <a:chOff x="7308850" y="1454150"/>
            <a:chExt cx="1828800" cy="1843505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B7D3854-2448-58DD-6358-16FC1675E56D}"/>
                </a:ext>
              </a:extLst>
            </p:cNvPr>
            <p:cNvSpPr/>
            <p:nvPr/>
          </p:nvSpPr>
          <p:spPr>
            <a:xfrm>
              <a:off x="7423150" y="1839266"/>
              <a:ext cx="1620063" cy="1458389"/>
            </a:xfrm>
            <a:custGeom>
              <a:avLst/>
              <a:gdLst>
                <a:gd name="connsiteX0" fmla="*/ 0 w 1517650"/>
                <a:gd name="connsiteY0" fmla="*/ 1063389 h 1076089"/>
                <a:gd name="connsiteX1" fmla="*/ 361950 w 1517650"/>
                <a:gd name="connsiteY1" fmla="*/ 587139 h 1076089"/>
                <a:gd name="connsiteX2" fmla="*/ 615950 w 1517650"/>
                <a:gd name="connsiteY2" fmla="*/ 752239 h 1076089"/>
                <a:gd name="connsiteX3" fmla="*/ 977900 w 1517650"/>
                <a:gd name="connsiteY3" fmla="*/ 2939 h 1076089"/>
                <a:gd name="connsiteX4" fmla="*/ 1517650 w 1517650"/>
                <a:gd name="connsiteY4" fmla="*/ 1076089 h 1076089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6695 h 1529395"/>
                <a:gd name="connsiteX1" fmla="*/ 361950 w 1517650"/>
                <a:gd name="connsiteY1" fmla="*/ 1040445 h 1529395"/>
                <a:gd name="connsiteX2" fmla="*/ 1016000 w 1517650"/>
                <a:gd name="connsiteY2" fmla="*/ 5395 h 1529395"/>
                <a:gd name="connsiteX3" fmla="*/ 1517650 w 1517650"/>
                <a:gd name="connsiteY3" fmla="*/ 1529395 h 1529395"/>
                <a:gd name="connsiteX0" fmla="*/ 0 w 1517650"/>
                <a:gd name="connsiteY0" fmla="*/ 1511303 h 1524003"/>
                <a:gd name="connsiteX1" fmla="*/ 1016000 w 1517650"/>
                <a:gd name="connsiteY1" fmla="*/ 3 h 1524003"/>
                <a:gd name="connsiteX2" fmla="*/ 1517650 w 1517650"/>
                <a:gd name="connsiteY2" fmla="*/ 1524003 h 1524003"/>
                <a:gd name="connsiteX0" fmla="*/ 0 w 1517650"/>
                <a:gd name="connsiteY0" fmla="*/ 1445466 h 1458166"/>
                <a:gd name="connsiteX1" fmla="*/ 877012 w 1517650"/>
                <a:gd name="connsiteY1" fmla="*/ 3 h 1458166"/>
                <a:gd name="connsiteX2" fmla="*/ 1517650 w 1517650"/>
                <a:gd name="connsiteY2" fmla="*/ 1458166 h 1458166"/>
                <a:gd name="connsiteX0" fmla="*/ 0 w 1517650"/>
                <a:gd name="connsiteY0" fmla="*/ 1447249 h 1459949"/>
                <a:gd name="connsiteX1" fmla="*/ 877012 w 1517650"/>
                <a:gd name="connsiteY1" fmla="*/ 1786 h 1459949"/>
                <a:gd name="connsiteX2" fmla="*/ 1517650 w 1517650"/>
                <a:gd name="connsiteY2" fmla="*/ 1459949 h 1459949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620063"/>
                <a:gd name="connsiteY0" fmla="*/ 1445474 h 1472805"/>
                <a:gd name="connsiteX1" fmla="*/ 877012 w 1620063"/>
                <a:gd name="connsiteY1" fmla="*/ 11 h 1472805"/>
                <a:gd name="connsiteX2" fmla="*/ 1620063 w 1620063"/>
                <a:gd name="connsiteY2" fmla="*/ 1472805 h 1472805"/>
                <a:gd name="connsiteX0" fmla="*/ 0 w 1620063"/>
                <a:gd name="connsiteY0" fmla="*/ 1430844 h 1458175"/>
                <a:gd name="connsiteX1" fmla="*/ 840436 w 1620063"/>
                <a:gd name="connsiteY1" fmla="*/ 11 h 1458175"/>
                <a:gd name="connsiteX2" fmla="*/ 1620063 w 1620063"/>
                <a:gd name="connsiteY2" fmla="*/ 1458175 h 1458175"/>
                <a:gd name="connsiteX0" fmla="*/ 0 w 1620063"/>
                <a:gd name="connsiteY0" fmla="*/ 1430988 h 1458319"/>
                <a:gd name="connsiteX1" fmla="*/ 840436 w 1620063"/>
                <a:gd name="connsiteY1" fmla="*/ 155 h 1458319"/>
                <a:gd name="connsiteX2" fmla="*/ 1620063 w 1620063"/>
                <a:gd name="connsiteY2" fmla="*/ 1458319 h 1458319"/>
                <a:gd name="connsiteX0" fmla="*/ 0 w 1620063"/>
                <a:gd name="connsiteY0" fmla="*/ 1430985 h 1458389"/>
                <a:gd name="connsiteX1" fmla="*/ 840436 w 1620063"/>
                <a:gd name="connsiteY1" fmla="*/ 152 h 1458389"/>
                <a:gd name="connsiteX2" fmla="*/ 1620063 w 1620063"/>
                <a:gd name="connsiteY2" fmla="*/ 1458316 h 1458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0063" h="1458389">
                  <a:moveTo>
                    <a:pt x="0" y="1430985"/>
                  </a:moveTo>
                  <a:cubicBezTo>
                    <a:pt x="445754" y="1430684"/>
                    <a:pt x="519220" y="17543"/>
                    <a:pt x="840436" y="152"/>
                  </a:cubicBezTo>
                  <a:cubicBezTo>
                    <a:pt x="1161652" y="-17239"/>
                    <a:pt x="1209861" y="1470457"/>
                    <a:pt x="1620063" y="1458316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719CE72-EAD6-23E4-129B-E6D197628EBC}"/>
                </a:ext>
              </a:extLst>
            </p:cNvPr>
            <p:cNvSpPr/>
            <p:nvPr/>
          </p:nvSpPr>
          <p:spPr>
            <a:xfrm>
              <a:off x="7308850" y="1454150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C6AB56D-0DE0-262E-9D2D-B3670C8100C7}"/>
              </a:ext>
            </a:extLst>
          </p:cNvPr>
          <p:cNvGrpSpPr/>
          <p:nvPr/>
        </p:nvGrpSpPr>
        <p:grpSpPr>
          <a:xfrm>
            <a:off x="2944621" y="754087"/>
            <a:ext cx="1828800" cy="1828800"/>
            <a:chOff x="9874250" y="1340366"/>
            <a:chExt cx="1828800" cy="18288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556E913-5C25-0613-3EF4-E33781D1DCC8}"/>
                </a:ext>
              </a:extLst>
            </p:cNvPr>
            <p:cNvSpPr/>
            <p:nvPr/>
          </p:nvSpPr>
          <p:spPr>
            <a:xfrm>
              <a:off x="10179050" y="2933700"/>
              <a:ext cx="82550" cy="235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6AB3B1-389B-6CF0-65A6-05DEE00F630E}"/>
                </a:ext>
              </a:extLst>
            </p:cNvPr>
            <p:cNvSpPr/>
            <p:nvPr/>
          </p:nvSpPr>
          <p:spPr>
            <a:xfrm>
              <a:off x="10306065" y="2847975"/>
              <a:ext cx="82550" cy="3211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D5675F4-65A8-9C99-9685-E2AF64394F72}"/>
                </a:ext>
              </a:extLst>
            </p:cNvPr>
            <p:cNvSpPr/>
            <p:nvPr/>
          </p:nvSpPr>
          <p:spPr>
            <a:xfrm>
              <a:off x="10433080" y="2606675"/>
              <a:ext cx="82550" cy="5624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8646EBC-B1D8-08CF-C4C8-2BF3BAFB45C4}"/>
                </a:ext>
              </a:extLst>
            </p:cNvPr>
            <p:cNvSpPr/>
            <p:nvPr/>
          </p:nvSpPr>
          <p:spPr>
            <a:xfrm>
              <a:off x="10560095" y="2781300"/>
              <a:ext cx="82550" cy="387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73D183-A971-2994-C12B-5EB617464137}"/>
                </a:ext>
              </a:extLst>
            </p:cNvPr>
            <p:cNvSpPr/>
            <p:nvPr/>
          </p:nvSpPr>
          <p:spPr>
            <a:xfrm>
              <a:off x="10687110" y="2330450"/>
              <a:ext cx="82550" cy="8387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015D6F7-7D89-5E70-55D1-63FE0C0C06D2}"/>
                </a:ext>
              </a:extLst>
            </p:cNvPr>
            <p:cNvSpPr/>
            <p:nvPr/>
          </p:nvSpPr>
          <p:spPr>
            <a:xfrm>
              <a:off x="10814125" y="1898650"/>
              <a:ext cx="82550" cy="12705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3B2B0E3-A73D-F3FD-5CF8-7ED2B67457CF}"/>
                </a:ext>
              </a:extLst>
            </p:cNvPr>
            <p:cNvSpPr/>
            <p:nvPr/>
          </p:nvSpPr>
          <p:spPr>
            <a:xfrm>
              <a:off x="11068155" y="2184400"/>
              <a:ext cx="82550" cy="9847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CB0E8BE-3AE2-CF31-18B3-83B7F14D8864}"/>
                </a:ext>
              </a:extLst>
            </p:cNvPr>
            <p:cNvSpPr/>
            <p:nvPr/>
          </p:nvSpPr>
          <p:spPr>
            <a:xfrm>
              <a:off x="11195170" y="2159000"/>
              <a:ext cx="82550" cy="10101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304F764-51A3-D3C0-F06F-CE72F264A5C8}"/>
                </a:ext>
              </a:extLst>
            </p:cNvPr>
            <p:cNvSpPr/>
            <p:nvPr/>
          </p:nvSpPr>
          <p:spPr>
            <a:xfrm>
              <a:off x="11322188" y="2933700"/>
              <a:ext cx="82550" cy="235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CBB6B1-88FC-7A5C-AA92-3BD69EECA972}"/>
                </a:ext>
              </a:extLst>
            </p:cNvPr>
            <p:cNvSpPr/>
            <p:nvPr/>
          </p:nvSpPr>
          <p:spPr>
            <a:xfrm>
              <a:off x="10941140" y="1643214"/>
              <a:ext cx="82550" cy="152595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A2532DC-3666-F37F-9A3C-BCA3652BDADE}"/>
                </a:ext>
              </a:extLst>
            </p:cNvPr>
            <p:cNvSpPr/>
            <p:nvPr/>
          </p:nvSpPr>
          <p:spPr>
            <a:xfrm>
              <a:off x="9874250" y="1340366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ight Arrow 10">
            <a:extLst>
              <a:ext uri="{FF2B5EF4-FFF2-40B4-BE49-F238E27FC236}">
                <a16:creationId xmlns:a16="http://schemas.microsoft.com/office/drawing/2014/main" id="{C93FC8DD-6EA0-78DF-3443-3D9DB8BCA9B1}"/>
              </a:ext>
            </a:extLst>
          </p:cNvPr>
          <p:cNvSpPr/>
          <p:nvPr/>
        </p:nvSpPr>
        <p:spPr>
          <a:xfrm>
            <a:off x="2328610" y="1429474"/>
            <a:ext cx="459166" cy="337293"/>
          </a:xfrm>
          <a:prstGeom prst="rightArrow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AC76226-C18F-2CF6-9B3C-5362654D563D}"/>
              </a:ext>
            </a:extLst>
          </p:cNvPr>
          <p:cNvSpPr txBox="1"/>
          <p:nvPr/>
        </p:nvSpPr>
        <p:spPr>
          <a:xfrm>
            <a:off x="2944621" y="369838"/>
            <a:ext cx="192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take a samples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B19655D9-9974-B88C-5E54-3F131DEBE49E}"/>
              </a:ext>
            </a:extLst>
          </p:cNvPr>
          <p:cNvSpPr/>
          <p:nvPr/>
        </p:nvSpPr>
        <p:spPr>
          <a:xfrm>
            <a:off x="4944901" y="1403654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272A79-048D-F5F9-3F82-A575B72B4FF1}"/>
              </a:ext>
            </a:extLst>
          </p:cNvPr>
          <p:cNvSpPr txBox="1"/>
          <p:nvPr/>
        </p:nvSpPr>
        <p:spPr>
          <a:xfrm>
            <a:off x="5219944" y="384755"/>
            <a:ext cx="2174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Compute sample means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1431ECB-FA27-9852-94DF-3E4CF708A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6281" y="1215647"/>
            <a:ext cx="1253502" cy="702721"/>
          </a:xfrm>
          <a:prstGeom prst="rect">
            <a:avLst/>
          </a:prstGeom>
        </p:spPr>
      </p:pic>
      <p:sp>
        <p:nvSpPr>
          <p:cNvPr id="30" name="Right Arrow 29">
            <a:extLst>
              <a:ext uri="{FF2B5EF4-FFF2-40B4-BE49-F238E27FC236}">
                <a16:creationId xmlns:a16="http://schemas.microsoft.com/office/drawing/2014/main" id="{6923C7E1-143C-433E-D708-DA7C3277DD1E}"/>
              </a:ext>
            </a:extLst>
          </p:cNvPr>
          <p:cNvSpPr/>
          <p:nvPr/>
        </p:nvSpPr>
        <p:spPr>
          <a:xfrm>
            <a:off x="7042609" y="1398360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ECC6328-60DB-5D2C-BA4C-CB34DC5A2872}"/>
              </a:ext>
            </a:extLst>
          </p:cNvPr>
          <p:cNvSpPr txBox="1"/>
          <p:nvPr/>
        </p:nvSpPr>
        <p:spPr>
          <a:xfrm>
            <a:off x="7549128" y="107756"/>
            <a:ext cx="2174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Distribution of means resembles T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93926B4-0C76-E292-90CE-EDED591F5DC7}"/>
              </a:ext>
            </a:extLst>
          </p:cNvPr>
          <p:cNvGrpSpPr/>
          <p:nvPr/>
        </p:nvGrpSpPr>
        <p:grpSpPr>
          <a:xfrm>
            <a:off x="10161057" y="754087"/>
            <a:ext cx="1828800" cy="1843505"/>
            <a:chOff x="7308850" y="1454150"/>
            <a:chExt cx="1828800" cy="1843505"/>
          </a:xfrm>
        </p:grpSpPr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27B474DB-2513-5BCB-59DE-BF75A17CE92E}"/>
                </a:ext>
              </a:extLst>
            </p:cNvPr>
            <p:cNvSpPr/>
            <p:nvPr/>
          </p:nvSpPr>
          <p:spPr>
            <a:xfrm>
              <a:off x="7423150" y="1839266"/>
              <a:ext cx="1620063" cy="1458389"/>
            </a:xfrm>
            <a:custGeom>
              <a:avLst/>
              <a:gdLst>
                <a:gd name="connsiteX0" fmla="*/ 0 w 1517650"/>
                <a:gd name="connsiteY0" fmla="*/ 1063389 h 1076089"/>
                <a:gd name="connsiteX1" fmla="*/ 361950 w 1517650"/>
                <a:gd name="connsiteY1" fmla="*/ 587139 h 1076089"/>
                <a:gd name="connsiteX2" fmla="*/ 615950 w 1517650"/>
                <a:gd name="connsiteY2" fmla="*/ 752239 h 1076089"/>
                <a:gd name="connsiteX3" fmla="*/ 977900 w 1517650"/>
                <a:gd name="connsiteY3" fmla="*/ 2939 h 1076089"/>
                <a:gd name="connsiteX4" fmla="*/ 1517650 w 1517650"/>
                <a:gd name="connsiteY4" fmla="*/ 1076089 h 1076089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6695 h 1529395"/>
                <a:gd name="connsiteX1" fmla="*/ 361950 w 1517650"/>
                <a:gd name="connsiteY1" fmla="*/ 1040445 h 1529395"/>
                <a:gd name="connsiteX2" fmla="*/ 1016000 w 1517650"/>
                <a:gd name="connsiteY2" fmla="*/ 5395 h 1529395"/>
                <a:gd name="connsiteX3" fmla="*/ 1517650 w 1517650"/>
                <a:gd name="connsiteY3" fmla="*/ 1529395 h 1529395"/>
                <a:gd name="connsiteX0" fmla="*/ 0 w 1517650"/>
                <a:gd name="connsiteY0" fmla="*/ 1511303 h 1524003"/>
                <a:gd name="connsiteX1" fmla="*/ 1016000 w 1517650"/>
                <a:gd name="connsiteY1" fmla="*/ 3 h 1524003"/>
                <a:gd name="connsiteX2" fmla="*/ 1517650 w 1517650"/>
                <a:gd name="connsiteY2" fmla="*/ 1524003 h 1524003"/>
                <a:gd name="connsiteX0" fmla="*/ 0 w 1517650"/>
                <a:gd name="connsiteY0" fmla="*/ 1445466 h 1458166"/>
                <a:gd name="connsiteX1" fmla="*/ 877012 w 1517650"/>
                <a:gd name="connsiteY1" fmla="*/ 3 h 1458166"/>
                <a:gd name="connsiteX2" fmla="*/ 1517650 w 1517650"/>
                <a:gd name="connsiteY2" fmla="*/ 1458166 h 1458166"/>
                <a:gd name="connsiteX0" fmla="*/ 0 w 1517650"/>
                <a:gd name="connsiteY0" fmla="*/ 1447249 h 1459949"/>
                <a:gd name="connsiteX1" fmla="*/ 877012 w 1517650"/>
                <a:gd name="connsiteY1" fmla="*/ 1786 h 1459949"/>
                <a:gd name="connsiteX2" fmla="*/ 1517650 w 1517650"/>
                <a:gd name="connsiteY2" fmla="*/ 1459949 h 1459949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620063"/>
                <a:gd name="connsiteY0" fmla="*/ 1445474 h 1472805"/>
                <a:gd name="connsiteX1" fmla="*/ 877012 w 1620063"/>
                <a:gd name="connsiteY1" fmla="*/ 11 h 1472805"/>
                <a:gd name="connsiteX2" fmla="*/ 1620063 w 1620063"/>
                <a:gd name="connsiteY2" fmla="*/ 1472805 h 1472805"/>
                <a:gd name="connsiteX0" fmla="*/ 0 w 1620063"/>
                <a:gd name="connsiteY0" fmla="*/ 1430844 h 1458175"/>
                <a:gd name="connsiteX1" fmla="*/ 840436 w 1620063"/>
                <a:gd name="connsiteY1" fmla="*/ 11 h 1458175"/>
                <a:gd name="connsiteX2" fmla="*/ 1620063 w 1620063"/>
                <a:gd name="connsiteY2" fmla="*/ 1458175 h 1458175"/>
                <a:gd name="connsiteX0" fmla="*/ 0 w 1620063"/>
                <a:gd name="connsiteY0" fmla="*/ 1430988 h 1458319"/>
                <a:gd name="connsiteX1" fmla="*/ 840436 w 1620063"/>
                <a:gd name="connsiteY1" fmla="*/ 155 h 1458319"/>
                <a:gd name="connsiteX2" fmla="*/ 1620063 w 1620063"/>
                <a:gd name="connsiteY2" fmla="*/ 1458319 h 1458319"/>
                <a:gd name="connsiteX0" fmla="*/ 0 w 1620063"/>
                <a:gd name="connsiteY0" fmla="*/ 1430985 h 1458389"/>
                <a:gd name="connsiteX1" fmla="*/ 840436 w 1620063"/>
                <a:gd name="connsiteY1" fmla="*/ 152 h 1458389"/>
                <a:gd name="connsiteX2" fmla="*/ 1620063 w 1620063"/>
                <a:gd name="connsiteY2" fmla="*/ 1458316 h 1458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0063" h="1458389">
                  <a:moveTo>
                    <a:pt x="0" y="1430985"/>
                  </a:moveTo>
                  <a:cubicBezTo>
                    <a:pt x="445754" y="1430684"/>
                    <a:pt x="519220" y="17543"/>
                    <a:pt x="840436" y="152"/>
                  </a:cubicBezTo>
                  <a:cubicBezTo>
                    <a:pt x="1161652" y="-17239"/>
                    <a:pt x="1209861" y="1470457"/>
                    <a:pt x="1620063" y="1458316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CC159F6-740A-1248-4872-164F60BDB7FA}"/>
                </a:ext>
              </a:extLst>
            </p:cNvPr>
            <p:cNvSpPr/>
            <p:nvPr/>
          </p:nvSpPr>
          <p:spPr>
            <a:xfrm>
              <a:off x="7308850" y="1454150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ight Arrow 35">
            <a:extLst>
              <a:ext uri="{FF2B5EF4-FFF2-40B4-BE49-F238E27FC236}">
                <a16:creationId xmlns:a16="http://schemas.microsoft.com/office/drawing/2014/main" id="{401693FE-B083-8566-A68F-C9DEA912F5CB}"/>
              </a:ext>
            </a:extLst>
          </p:cNvPr>
          <p:cNvSpPr/>
          <p:nvPr/>
        </p:nvSpPr>
        <p:spPr>
          <a:xfrm>
            <a:off x="9636261" y="1432627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A56CE1D-D393-B4E1-CC9D-055B6F0D9112}"/>
              </a:ext>
            </a:extLst>
          </p:cNvPr>
          <p:cNvSpPr txBox="1"/>
          <p:nvPr/>
        </p:nvSpPr>
        <p:spPr>
          <a:xfrm>
            <a:off x="9926713" y="105784"/>
            <a:ext cx="2265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 T to compute probability width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7AF3784-3932-2437-110C-361B6DAB8556}"/>
              </a:ext>
            </a:extLst>
          </p:cNvPr>
          <p:cNvCxnSpPr/>
          <p:nvPr/>
        </p:nvCxnSpPr>
        <p:spPr>
          <a:xfrm>
            <a:off x="10585095" y="1562511"/>
            <a:ext cx="0" cy="1030586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6B6FD18-BFA2-D3B8-858F-38F54F04EFC5}"/>
              </a:ext>
            </a:extLst>
          </p:cNvPr>
          <p:cNvCxnSpPr/>
          <p:nvPr/>
        </p:nvCxnSpPr>
        <p:spPr>
          <a:xfrm>
            <a:off x="11622634" y="1552301"/>
            <a:ext cx="0" cy="1030586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0B5DDD0-C817-4EF1-3D26-BE58E5B37F45}"/>
              </a:ext>
            </a:extLst>
          </p:cNvPr>
          <p:cNvCxnSpPr>
            <a:cxnSpLocks/>
          </p:cNvCxnSpPr>
          <p:nvPr/>
        </p:nvCxnSpPr>
        <p:spPr>
          <a:xfrm>
            <a:off x="10585095" y="1598120"/>
            <a:ext cx="1037539" cy="0"/>
          </a:xfrm>
          <a:prstGeom prst="line">
            <a:avLst/>
          </a:prstGeom>
          <a:ln w="19050">
            <a:solidFill>
              <a:schemeClr val="accent2"/>
            </a:solidFill>
            <a:prstDash val="solid"/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6BF9E97A-FBBC-C14D-C5E5-49D1983B2D54}"/>
              </a:ext>
            </a:extLst>
          </p:cNvPr>
          <p:cNvSpPr txBox="1"/>
          <p:nvPr/>
        </p:nvSpPr>
        <p:spPr>
          <a:xfrm>
            <a:off x="10847985" y="1546237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95%</a:t>
            </a:r>
          </a:p>
        </p:txBody>
      </p: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1B72B76C-6A86-E97D-004C-9F5F8780B70C}"/>
              </a:ext>
            </a:extLst>
          </p:cNvPr>
          <p:cNvCxnSpPr>
            <a:stCxn id="35" idx="2"/>
            <a:endCxn id="5" idx="2"/>
          </p:cNvCxnSpPr>
          <p:nvPr/>
        </p:nvCxnSpPr>
        <p:spPr>
          <a:xfrm rot="5400000">
            <a:off x="6166411" y="-2326159"/>
            <a:ext cx="12700" cy="9818092"/>
          </a:xfrm>
          <a:prstGeom prst="curvedConnector3">
            <a:avLst>
              <a:gd name="adj1" fmla="val 1800000"/>
            </a:avLst>
          </a:prstGeom>
          <a:ln w="82550">
            <a:solidFill>
              <a:schemeClr val="accent6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61EFE240-BA7F-6F6C-D51F-0411F39A6290}"/>
              </a:ext>
            </a:extLst>
          </p:cNvPr>
          <p:cNvSpPr txBox="1"/>
          <p:nvPr/>
        </p:nvSpPr>
        <p:spPr>
          <a:xfrm>
            <a:off x="5006905" y="2859368"/>
            <a:ext cx="2265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Confidence on </a:t>
            </a:r>
            <a:r>
              <a:rPr lang="en-US" b="1" dirty="0">
                <a:solidFill>
                  <a:schemeClr val="accent6"/>
                </a:solidFill>
              </a:rPr>
              <a:t>sample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F65DA7D2-C4A9-9F9C-FB46-807C44CADE13}"/>
              </a:ext>
            </a:extLst>
          </p:cNvPr>
          <p:cNvSpPr/>
          <p:nvPr/>
        </p:nvSpPr>
        <p:spPr>
          <a:xfrm>
            <a:off x="335032" y="4389826"/>
            <a:ext cx="1517650" cy="1525952"/>
          </a:xfrm>
          <a:custGeom>
            <a:avLst/>
            <a:gdLst>
              <a:gd name="connsiteX0" fmla="*/ 0 w 1517650"/>
              <a:gd name="connsiteY0" fmla="*/ 1063389 h 1076089"/>
              <a:gd name="connsiteX1" fmla="*/ 361950 w 1517650"/>
              <a:gd name="connsiteY1" fmla="*/ 587139 h 1076089"/>
              <a:gd name="connsiteX2" fmla="*/ 615950 w 1517650"/>
              <a:gd name="connsiteY2" fmla="*/ 752239 h 1076089"/>
              <a:gd name="connsiteX3" fmla="*/ 977900 w 1517650"/>
              <a:gd name="connsiteY3" fmla="*/ 2939 h 1076089"/>
              <a:gd name="connsiteX4" fmla="*/ 1517650 w 1517650"/>
              <a:gd name="connsiteY4" fmla="*/ 1076089 h 1076089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7650" h="1525952">
                <a:moveTo>
                  <a:pt x="0" y="1513252"/>
                </a:moveTo>
                <a:cubicBezTo>
                  <a:pt x="224896" y="1516956"/>
                  <a:pt x="259292" y="1088860"/>
                  <a:pt x="361950" y="1037002"/>
                </a:cubicBezTo>
                <a:cubicBezTo>
                  <a:pt x="464608" y="985144"/>
                  <a:pt x="506942" y="1374610"/>
                  <a:pt x="615950" y="1202102"/>
                </a:cubicBezTo>
                <a:cubicBezTo>
                  <a:pt x="724958" y="1029594"/>
                  <a:pt x="865717" y="-52023"/>
                  <a:pt x="1016000" y="1952"/>
                </a:cubicBezTo>
                <a:cubicBezTo>
                  <a:pt x="1166283" y="55927"/>
                  <a:pt x="1224492" y="1494202"/>
                  <a:pt x="1517650" y="1525952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C6BFF2-49AD-A36D-16D1-9948AC356C31}"/>
              </a:ext>
            </a:extLst>
          </p:cNvPr>
          <p:cNvSpPr/>
          <p:nvPr/>
        </p:nvSpPr>
        <p:spPr>
          <a:xfrm>
            <a:off x="220732" y="4086978"/>
            <a:ext cx="1828800" cy="18288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5BA86B-2764-5D0B-8DC7-3E2C0F1C7B0A}"/>
              </a:ext>
            </a:extLst>
          </p:cNvPr>
          <p:cNvSpPr txBox="1"/>
          <p:nvPr/>
        </p:nvSpPr>
        <p:spPr>
          <a:xfrm>
            <a:off x="264156" y="3717646"/>
            <a:ext cx="174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distribution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2BD22D3-D8D1-1A5B-CB13-5DADDCADB00E}"/>
              </a:ext>
            </a:extLst>
          </p:cNvPr>
          <p:cNvGrpSpPr/>
          <p:nvPr/>
        </p:nvGrpSpPr>
        <p:grpSpPr>
          <a:xfrm>
            <a:off x="7599736" y="4086978"/>
            <a:ext cx="1828800" cy="1843505"/>
            <a:chOff x="7308850" y="1454150"/>
            <a:chExt cx="1828800" cy="1843505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44502846-1F69-1E69-C3E0-EBD6418166A7}"/>
                </a:ext>
              </a:extLst>
            </p:cNvPr>
            <p:cNvSpPr/>
            <p:nvPr/>
          </p:nvSpPr>
          <p:spPr>
            <a:xfrm>
              <a:off x="7423150" y="1839266"/>
              <a:ext cx="1620063" cy="1458389"/>
            </a:xfrm>
            <a:custGeom>
              <a:avLst/>
              <a:gdLst>
                <a:gd name="connsiteX0" fmla="*/ 0 w 1517650"/>
                <a:gd name="connsiteY0" fmla="*/ 1063389 h 1076089"/>
                <a:gd name="connsiteX1" fmla="*/ 361950 w 1517650"/>
                <a:gd name="connsiteY1" fmla="*/ 587139 h 1076089"/>
                <a:gd name="connsiteX2" fmla="*/ 615950 w 1517650"/>
                <a:gd name="connsiteY2" fmla="*/ 752239 h 1076089"/>
                <a:gd name="connsiteX3" fmla="*/ 977900 w 1517650"/>
                <a:gd name="connsiteY3" fmla="*/ 2939 h 1076089"/>
                <a:gd name="connsiteX4" fmla="*/ 1517650 w 1517650"/>
                <a:gd name="connsiteY4" fmla="*/ 1076089 h 1076089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6695 h 1529395"/>
                <a:gd name="connsiteX1" fmla="*/ 361950 w 1517650"/>
                <a:gd name="connsiteY1" fmla="*/ 1040445 h 1529395"/>
                <a:gd name="connsiteX2" fmla="*/ 1016000 w 1517650"/>
                <a:gd name="connsiteY2" fmla="*/ 5395 h 1529395"/>
                <a:gd name="connsiteX3" fmla="*/ 1517650 w 1517650"/>
                <a:gd name="connsiteY3" fmla="*/ 1529395 h 1529395"/>
                <a:gd name="connsiteX0" fmla="*/ 0 w 1517650"/>
                <a:gd name="connsiteY0" fmla="*/ 1511303 h 1524003"/>
                <a:gd name="connsiteX1" fmla="*/ 1016000 w 1517650"/>
                <a:gd name="connsiteY1" fmla="*/ 3 h 1524003"/>
                <a:gd name="connsiteX2" fmla="*/ 1517650 w 1517650"/>
                <a:gd name="connsiteY2" fmla="*/ 1524003 h 1524003"/>
                <a:gd name="connsiteX0" fmla="*/ 0 w 1517650"/>
                <a:gd name="connsiteY0" fmla="*/ 1445466 h 1458166"/>
                <a:gd name="connsiteX1" fmla="*/ 877012 w 1517650"/>
                <a:gd name="connsiteY1" fmla="*/ 3 h 1458166"/>
                <a:gd name="connsiteX2" fmla="*/ 1517650 w 1517650"/>
                <a:gd name="connsiteY2" fmla="*/ 1458166 h 1458166"/>
                <a:gd name="connsiteX0" fmla="*/ 0 w 1517650"/>
                <a:gd name="connsiteY0" fmla="*/ 1447249 h 1459949"/>
                <a:gd name="connsiteX1" fmla="*/ 877012 w 1517650"/>
                <a:gd name="connsiteY1" fmla="*/ 1786 h 1459949"/>
                <a:gd name="connsiteX2" fmla="*/ 1517650 w 1517650"/>
                <a:gd name="connsiteY2" fmla="*/ 1459949 h 1459949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620063"/>
                <a:gd name="connsiteY0" fmla="*/ 1445474 h 1472805"/>
                <a:gd name="connsiteX1" fmla="*/ 877012 w 1620063"/>
                <a:gd name="connsiteY1" fmla="*/ 11 h 1472805"/>
                <a:gd name="connsiteX2" fmla="*/ 1620063 w 1620063"/>
                <a:gd name="connsiteY2" fmla="*/ 1472805 h 1472805"/>
                <a:gd name="connsiteX0" fmla="*/ 0 w 1620063"/>
                <a:gd name="connsiteY0" fmla="*/ 1430844 h 1458175"/>
                <a:gd name="connsiteX1" fmla="*/ 840436 w 1620063"/>
                <a:gd name="connsiteY1" fmla="*/ 11 h 1458175"/>
                <a:gd name="connsiteX2" fmla="*/ 1620063 w 1620063"/>
                <a:gd name="connsiteY2" fmla="*/ 1458175 h 1458175"/>
                <a:gd name="connsiteX0" fmla="*/ 0 w 1620063"/>
                <a:gd name="connsiteY0" fmla="*/ 1430988 h 1458319"/>
                <a:gd name="connsiteX1" fmla="*/ 840436 w 1620063"/>
                <a:gd name="connsiteY1" fmla="*/ 155 h 1458319"/>
                <a:gd name="connsiteX2" fmla="*/ 1620063 w 1620063"/>
                <a:gd name="connsiteY2" fmla="*/ 1458319 h 1458319"/>
                <a:gd name="connsiteX0" fmla="*/ 0 w 1620063"/>
                <a:gd name="connsiteY0" fmla="*/ 1430985 h 1458389"/>
                <a:gd name="connsiteX1" fmla="*/ 840436 w 1620063"/>
                <a:gd name="connsiteY1" fmla="*/ 152 h 1458389"/>
                <a:gd name="connsiteX2" fmla="*/ 1620063 w 1620063"/>
                <a:gd name="connsiteY2" fmla="*/ 1458316 h 1458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0063" h="1458389">
                  <a:moveTo>
                    <a:pt x="0" y="1430985"/>
                  </a:moveTo>
                  <a:cubicBezTo>
                    <a:pt x="445754" y="1430684"/>
                    <a:pt x="519220" y="17543"/>
                    <a:pt x="840436" y="152"/>
                  </a:cubicBezTo>
                  <a:cubicBezTo>
                    <a:pt x="1161652" y="-17239"/>
                    <a:pt x="1209861" y="1470457"/>
                    <a:pt x="1620063" y="1458316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0CCA436-6573-F67D-D838-1215044B64FD}"/>
                </a:ext>
              </a:extLst>
            </p:cNvPr>
            <p:cNvSpPr/>
            <p:nvPr/>
          </p:nvSpPr>
          <p:spPr>
            <a:xfrm>
              <a:off x="7308850" y="1454150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5BACC78-29BE-8EB2-26F2-CA18D1575A59}"/>
              </a:ext>
            </a:extLst>
          </p:cNvPr>
          <p:cNvGrpSpPr/>
          <p:nvPr/>
        </p:nvGrpSpPr>
        <p:grpSpPr>
          <a:xfrm>
            <a:off x="2822388" y="4086978"/>
            <a:ext cx="1828800" cy="1828800"/>
            <a:chOff x="9874250" y="1340366"/>
            <a:chExt cx="1828800" cy="18288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EB14BD1-1645-46B2-871C-A78C73833F1C}"/>
                </a:ext>
              </a:extLst>
            </p:cNvPr>
            <p:cNvSpPr/>
            <p:nvPr/>
          </p:nvSpPr>
          <p:spPr>
            <a:xfrm>
              <a:off x="10179050" y="2933700"/>
              <a:ext cx="82550" cy="235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94F32CD-7129-D076-4C6E-59A98FC046A5}"/>
                </a:ext>
              </a:extLst>
            </p:cNvPr>
            <p:cNvSpPr/>
            <p:nvPr/>
          </p:nvSpPr>
          <p:spPr>
            <a:xfrm>
              <a:off x="10306065" y="2847975"/>
              <a:ext cx="82550" cy="3211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EFD9062-BBCE-5119-13BA-D4F03F024723}"/>
                </a:ext>
              </a:extLst>
            </p:cNvPr>
            <p:cNvSpPr/>
            <p:nvPr/>
          </p:nvSpPr>
          <p:spPr>
            <a:xfrm>
              <a:off x="10433080" y="2606675"/>
              <a:ext cx="82550" cy="5624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D0F0CE7-68C0-D129-407B-8685DDD6C653}"/>
                </a:ext>
              </a:extLst>
            </p:cNvPr>
            <p:cNvSpPr/>
            <p:nvPr/>
          </p:nvSpPr>
          <p:spPr>
            <a:xfrm>
              <a:off x="10560095" y="2781300"/>
              <a:ext cx="82550" cy="387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0188333-B568-EF82-EDC5-1C39D3945A9D}"/>
                </a:ext>
              </a:extLst>
            </p:cNvPr>
            <p:cNvSpPr/>
            <p:nvPr/>
          </p:nvSpPr>
          <p:spPr>
            <a:xfrm>
              <a:off x="10687110" y="2330450"/>
              <a:ext cx="82550" cy="8387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CC8075A-E6D3-E08C-0672-DB594CF1482D}"/>
                </a:ext>
              </a:extLst>
            </p:cNvPr>
            <p:cNvSpPr/>
            <p:nvPr/>
          </p:nvSpPr>
          <p:spPr>
            <a:xfrm>
              <a:off x="10814125" y="1898650"/>
              <a:ext cx="82550" cy="12705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9D34143-61A4-995C-EC26-12BF1CC0D486}"/>
                </a:ext>
              </a:extLst>
            </p:cNvPr>
            <p:cNvSpPr/>
            <p:nvPr/>
          </p:nvSpPr>
          <p:spPr>
            <a:xfrm>
              <a:off x="11068155" y="2184400"/>
              <a:ext cx="82550" cy="9847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FE053FF-BE24-B23A-2476-D227DD4D1F5C}"/>
                </a:ext>
              </a:extLst>
            </p:cNvPr>
            <p:cNvSpPr/>
            <p:nvPr/>
          </p:nvSpPr>
          <p:spPr>
            <a:xfrm>
              <a:off x="11195170" y="2159000"/>
              <a:ext cx="82550" cy="10101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CF850DAD-91D7-F557-EC58-7D2875E42CF5}"/>
                </a:ext>
              </a:extLst>
            </p:cNvPr>
            <p:cNvSpPr/>
            <p:nvPr/>
          </p:nvSpPr>
          <p:spPr>
            <a:xfrm>
              <a:off x="11322188" y="2933700"/>
              <a:ext cx="82550" cy="235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E7F7A9E1-2F91-7D16-B7AE-07C472970B39}"/>
                </a:ext>
              </a:extLst>
            </p:cNvPr>
            <p:cNvSpPr/>
            <p:nvPr/>
          </p:nvSpPr>
          <p:spPr>
            <a:xfrm>
              <a:off x="10941140" y="1643214"/>
              <a:ext cx="82550" cy="152595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A141D0A-C75E-C5B0-207C-9492E5006B99}"/>
                </a:ext>
              </a:extLst>
            </p:cNvPr>
            <p:cNvSpPr/>
            <p:nvPr/>
          </p:nvSpPr>
          <p:spPr>
            <a:xfrm>
              <a:off x="9874250" y="1340366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Right Arrow 55">
            <a:extLst>
              <a:ext uri="{FF2B5EF4-FFF2-40B4-BE49-F238E27FC236}">
                <a16:creationId xmlns:a16="http://schemas.microsoft.com/office/drawing/2014/main" id="{5691C5EB-5D41-DB40-B3A1-40E9D3524FFA}"/>
              </a:ext>
            </a:extLst>
          </p:cNvPr>
          <p:cNvSpPr/>
          <p:nvPr/>
        </p:nvSpPr>
        <p:spPr>
          <a:xfrm>
            <a:off x="2206377" y="4762365"/>
            <a:ext cx="459166" cy="337293"/>
          </a:xfrm>
          <a:prstGeom prst="rightArrow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3889EC0-13D6-E5F1-A741-F12176F540B4}"/>
              </a:ext>
            </a:extLst>
          </p:cNvPr>
          <p:cNvSpPr txBox="1"/>
          <p:nvPr/>
        </p:nvSpPr>
        <p:spPr>
          <a:xfrm>
            <a:off x="2822388" y="3702729"/>
            <a:ext cx="192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take a samples</a:t>
            </a:r>
          </a:p>
        </p:txBody>
      </p:sp>
      <p:sp>
        <p:nvSpPr>
          <p:cNvPr id="58" name="Right Arrow 57">
            <a:extLst>
              <a:ext uri="{FF2B5EF4-FFF2-40B4-BE49-F238E27FC236}">
                <a16:creationId xmlns:a16="http://schemas.microsoft.com/office/drawing/2014/main" id="{2BD5C96E-F160-86DD-361A-376BD5A5316D}"/>
              </a:ext>
            </a:extLst>
          </p:cNvPr>
          <p:cNvSpPr/>
          <p:nvPr/>
        </p:nvSpPr>
        <p:spPr>
          <a:xfrm>
            <a:off x="4822668" y="4736545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C1DCE1E-12F3-A460-B533-9ACCBC8ACED9}"/>
              </a:ext>
            </a:extLst>
          </p:cNvPr>
          <p:cNvSpPr txBox="1"/>
          <p:nvPr/>
        </p:nvSpPr>
        <p:spPr>
          <a:xfrm>
            <a:off x="5097711" y="3717646"/>
            <a:ext cx="2174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Compute sample </a:t>
            </a:r>
            <a:r>
              <a:rPr lang="en-US" b="1" dirty="0">
                <a:solidFill>
                  <a:srgbClr val="7030A0"/>
                </a:solidFill>
              </a:rPr>
              <a:t>statistic</a:t>
            </a:r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FCFB849E-7862-F0ED-FEC7-DFD759DE4B2D}"/>
              </a:ext>
            </a:extLst>
          </p:cNvPr>
          <p:cNvSpPr/>
          <p:nvPr/>
        </p:nvSpPr>
        <p:spPr>
          <a:xfrm>
            <a:off x="6920376" y="4731251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7333CFA-2048-32A2-FC00-EC1252E8B03B}"/>
              </a:ext>
            </a:extLst>
          </p:cNvPr>
          <p:cNvSpPr txBox="1"/>
          <p:nvPr/>
        </p:nvSpPr>
        <p:spPr>
          <a:xfrm>
            <a:off x="7426895" y="3440647"/>
            <a:ext cx="2174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Distr. of </a:t>
            </a:r>
            <a:r>
              <a:rPr lang="en-US" b="1" dirty="0">
                <a:solidFill>
                  <a:srgbClr val="7030A0"/>
                </a:solidFill>
              </a:rPr>
              <a:t>statistic</a:t>
            </a:r>
            <a:r>
              <a:rPr lang="en-US" dirty="0"/>
              <a:t> resembles T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FC93AED5-5642-32A1-A0B8-250288C6327A}"/>
              </a:ext>
            </a:extLst>
          </p:cNvPr>
          <p:cNvGrpSpPr/>
          <p:nvPr/>
        </p:nvGrpSpPr>
        <p:grpSpPr>
          <a:xfrm>
            <a:off x="10038824" y="4086978"/>
            <a:ext cx="1828800" cy="1843505"/>
            <a:chOff x="7308850" y="1454150"/>
            <a:chExt cx="1828800" cy="1843505"/>
          </a:xfrm>
        </p:grpSpPr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05EBE41B-2D23-C98F-CE20-1865E87ADB85}"/>
                </a:ext>
              </a:extLst>
            </p:cNvPr>
            <p:cNvSpPr/>
            <p:nvPr/>
          </p:nvSpPr>
          <p:spPr>
            <a:xfrm>
              <a:off x="7423150" y="1839266"/>
              <a:ext cx="1620063" cy="1458389"/>
            </a:xfrm>
            <a:custGeom>
              <a:avLst/>
              <a:gdLst>
                <a:gd name="connsiteX0" fmla="*/ 0 w 1517650"/>
                <a:gd name="connsiteY0" fmla="*/ 1063389 h 1076089"/>
                <a:gd name="connsiteX1" fmla="*/ 361950 w 1517650"/>
                <a:gd name="connsiteY1" fmla="*/ 587139 h 1076089"/>
                <a:gd name="connsiteX2" fmla="*/ 615950 w 1517650"/>
                <a:gd name="connsiteY2" fmla="*/ 752239 h 1076089"/>
                <a:gd name="connsiteX3" fmla="*/ 977900 w 1517650"/>
                <a:gd name="connsiteY3" fmla="*/ 2939 h 1076089"/>
                <a:gd name="connsiteX4" fmla="*/ 1517650 w 1517650"/>
                <a:gd name="connsiteY4" fmla="*/ 1076089 h 1076089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6695 h 1529395"/>
                <a:gd name="connsiteX1" fmla="*/ 361950 w 1517650"/>
                <a:gd name="connsiteY1" fmla="*/ 1040445 h 1529395"/>
                <a:gd name="connsiteX2" fmla="*/ 1016000 w 1517650"/>
                <a:gd name="connsiteY2" fmla="*/ 5395 h 1529395"/>
                <a:gd name="connsiteX3" fmla="*/ 1517650 w 1517650"/>
                <a:gd name="connsiteY3" fmla="*/ 1529395 h 1529395"/>
                <a:gd name="connsiteX0" fmla="*/ 0 w 1517650"/>
                <a:gd name="connsiteY0" fmla="*/ 1511303 h 1524003"/>
                <a:gd name="connsiteX1" fmla="*/ 1016000 w 1517650"/>
                <a:gd name="connsiteY1" fmla="*/ 3 h 1524003"/>
                <a:gd name="connsiteX2" fmla="*/ 1517650 w 1517650"/>
                <a:gd name="connsiteY2" fmla="*/ 1524003 h 1524003"/>
                <a:gd name="connsiteX0" fmla="*/ 0 w 1517650"/>
                <a:gd name="connsiteY0" fmla="*/ 1445466 h 1458166"/>
                <a:gd name="connsiteX1" fmla="*/ 877012 w 1517650"/>
                <a:gd name="connsiteY1" fmla="*/ 3 h 1458166"/>
                <a:gd name="connsiteX2" fmla="*/ 1517650 w 1517650"/>
                <a:gd name="connsiteY2" fmla="*/ 1458166 h 1458166"/>
                <a:gd name="connsiteX0" fmla="*/ 0 w 1517650"/>
                <a:gd name="connsiteY0" fmla="*/ 1447249 h 1459949"/>
                <a:gd name="connsiteX1" fmla="*/ 877012 w 1517650"/>
                <a:gd name="connsiteY1" fmla="*/ 1786 h 1459949"/>
                <a:gd name="connsiteX2" fmla="*/ 1517650 w 1517650"/>
                <a:gd name="connsiteY2" fmla="*/ 1459949 h 1459949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620063"/>
                <a:gd name="connsiteY0" fmla="*/ 1445474 h 1472805"/>
                <a:gd name="connsiteX1" fmla="*/ 877012 w 1620063"/>
                <a:gd name="connsiteY1" fmla="*/ 11 h 1472805"/>
                <a:gd name="connsiteX2" fmla="*/ 1620063 w 1620063"/>
                <a:gd name="connsiteY2" fmla="*/ 1472805 h 1472805"/>
                <a:gd name="connsiteX0" fmla="*/ 0 w 1620063"/>
                <a:gd name="connsiteY0" fmla="*/ 1430844 h 1458175"/>
                <a:gd name="connsiteX1" fmla="*/ 840436 w 1620063"/>
                <a:gd name="connsiteY1" fmla="*/ 11 h 1458175"/>
                <a:gd name="connsiteX2" fmla="*/ 1620063 w 1620063"/>
                <a:gd name="connsiteY2" fmla="*/ 1458175 h 1458175"/>
                <a:gd name="connsiteX0" fmla="*/ 0 w 1620063"/>
                <a:gd name="connsiteY0" fmla="*/ 1430988 h 1458319"/>
                <a:gd name="connsiteX1" fmla="*/ 840436 w 1620063"/>
                <a:gd name="connsiteY1" fmla="*/ 155 h 1458319"/>
                <a:gd name="connsiteX2" fmla="*/ 1620063 w 1620063"/>
                <a:gd name="connsiteY2" fmla="*/ 1458319 h 1458319"/>
                <a:gd name="connsiteX0" fmla="*/ 0 w 1620063"/>
                <a:gd name="connsiteY0" fmla="*/ 1430985 h 1458389"/>
                <a:gd name="connsiteX1" fmla="*/ 840436 w 1620063"/>
                <a:gd name="connsiteY1" fmla="*/ 152 h 1458389"/>
                <a:gd name="connsiteX2" fmla="*/ 1620063 w 1620063"/>
                <a:gd name="connsiteY2" fmla="*/ 1458316 h 1458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0063" h="1458389">
                  <a:moveTo>
                    <a:pt x="0" y="1430985"/>
                  </a:moveTo>
                  <a:cubicBezTo>
                    <a:pt x="445754" y="1430684"/>
                    <a:pt x="519220" y="17543"/>
                    <a:pt x="840436" y="152"/>
                  </a:cubicBezTo>
                  <a:cubicBezTo>
                    <a:pt x="1161652" y="-17239"/>
                    <a:pt x="1209861" y="1470457"/>
                    <a:pt x="1620063" y="1458316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8DFCD949-2A89-06EB-C617-394BC71F3115}"/>
                </a:ext>
              </a:extLst>
            </p:cNvPr>
            <p:cNvSpPr/>
            <p:nvPr/>
          </p:nvSpPr>
          <p:spPr>
            <a:xfrm>
              <a:off x="7308850" y="1454150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ight Arrow 65">
            <a:extLst>
              <a:ext uri="{FF2B5EF4-FFF2-40B4-BE49-F238E27FC236}">
                <a16:creationId xmlns:a16="http://schemas.microsoft.com/office/drawing/2014/main" id="{B88DCE5A-64E9-CBED-DF2E-154ADFEAFF20}"/>
              </a:ext>
            </a:extLst>
          </p:cNvPr>
          <p:cNvSpPr/>
          <p:nvPr/>
        </p:nvSpPr>
        <p:spPr>
          <a:xfrm>
            <a:off x="9514028" y="4765518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4D9DDE3-C5A0-10A4-2501-0B9B652CA6DA}"/>
              </a:ext>
            </a:extLst>
          </p:cNvPr>
          <p:cNvSpPr txBox="1"/>
          <p:nvPr/>
        </p:nvSpPr>
        <p:spPr>
          <a:xfrm>
            <a:off x="9804480" y="3438675"/>
            <a:ext cx="2265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 T to compute probability width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5A94D6A-01FE-6AA5-8ABB-0EFE6CFF05DB}"/>
              </a:ext>
            </a:extLst>
          </p:cNvPr>
          <p:cNvCxnSpPr/>
          <p:nvPr/>
        </p:nvCxnSpPr>
        <p:spPr>
          <a:xfrm>
            <a:off x="10462862" y="4895402"/>
            <a:ext cx="0" cy="1030586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0792D80-C9CE-2039-EBD9-4875BC7A1752}"/>
              </a:ext>
            </a:extLst>
          </p:cNvPr>
          <p:cNvCxnSpPr/>
          <p:nvPr/>
        </p:nvCxnSpPr>
        <p:spPr>
          <a:xfrm>
            <a:off x="11500401" y="4885192"/>
            <a:ext cx="0" cy="1030586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5FB3642C-8501-9F25-7D26-52E613F30ABE}"/>
              </a:ext>
            </a:extLst>
          </p:cNvPr>
          <p:cNvCxnSpPr>
            <a:cxnSpLocks/>
          </p:cNvCxnSpPr>
          <p:nvPr/>
        </p:nvCxnSpPr>
        <p:spPr>
          <a:xfrm>
            <a:off x="10462862" y="4931011"/>
            <a:ext cx="1037539" cy="0"/>
          </a:xfrm>
          <a:prstGeom prst="line">
            <a:avLst/>
          </a:prstGeom>
          <a:ln w="19050">
            <a:solidFill>
              <a:schemeClr val="accent2"/>
            </a:solidFill>
            <a:prstDash val="solid"/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ECD70E48-0E91-17C6-618C-ED11382F1810}"/>
              </a:ext>
            </a:extLst>
          </p:cNvPr>
          <p:cNvSpPr txBox="1"/>
          <p:nvPr/>
        </p:nvSpPr>
        <p:spPr>
          <a:xfrm>
            <a:off x="10725752" y="4879128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95%</a:t>
            </a:r>
          </a:p>
        </p:txBody>
      </p:sp>
      <p:cxnSp>
        <p:nvCxnSpPr>
          <p:cNvPr id="72" name="Curved Connector 71">
            <a:extLst>
              <a:ext uri="{FF2B5EF4-FFF2-40B4-BE49-F238E27FC236}">
                <a16:creationId xmlns:a16="http://schemas.microsoft.com/office/drawing/2014/main" id="{6F85109A-F080-BA75-76A4-FC2E9AFD3AE3}"/>
              </a:ext>
            </a:extLst>
          </p:cNvPr>
          <p:cNvCxnSpPr>
            <a:stCxn id="65" idx="2"/>
            <a:endCxn id="3" idx="2"/>
          </p:cNvCxnSpPr>
          <p:nvPr/>
        </p:nvCxnSpPr>
        <p:spPr>
          <a:xfrm rot="5400000">
            <a:off x="6044178" y="1006732"/>
            <a:ext cx="12700" cy="9818092"/>
          </a:xfrm>
          <a:prstGeom prst="curvedConnector3">
            <a:avLst>
              <a:gd name="adj1" fmla="val 1800000"/>
            </a:avLst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BF5441A-CF87-9768-C214-430588FBD9AE}"/>
              </a:ext>
            </a:extLst>
          </p:cNvPr>
          <p:cNvSpPr txBox="1"/>
          <p:nvPr/>
        </p:nvSpPr>
        <p:spPr>
          <a:xfrm>
            <a:off x="4884672" y="6192259"/>
            <a:ext cx="2265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Confidence on Population</a:t>
            </a:r>
            <a:r>
              <a:rPr lang="en-US" b="1" dirty="0"/>
              <a:t> </a:t>
            </a:r>
            <a:r>
              <a:rPr lang="en-US" b="1" dirty="0">
                <a:solidFill>
                  <a:srgbClr val="7030A0"/>
                </a:solidFill>
              </a:rPr>
              <a:t>statistic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62006165-6E9D-B466-44A9-8144F6081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700" y="4748668"/>
            <a:ext cx="9906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639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 73">
            <a:extLst>
              <a:ext uri="{FF2B5EF4-FFF2-40B4-BE49-F238E27FC236}">
                <a16:creationId xmlns:a16="http://schemas.microsoft.com/office/drawing/2014/main" id="{530CA877-58C2-2DBA-0368-34EF78BFF8DD}"/>
              </a:ext>
            </a:extLst>
          </p:cNvPr>
          <p:cNvSpPr/>
          <p:nvPr/>
        </p:nvSpPr>
        <p:spPr>
          <a:xfrm>
            <a:off x="10185698" y="1340355"/>
            <a:ext cx="1620063" cy="1282618"/>
          </a:xfrm>
          <a:custGeom>
            <a:avLst/>
            <a:gdLst>
              <a:gd name="connsiteX0" fmla="*/ 0 w 1517650"/>
              <a:gd name="connsiteY0" fmla="*/ 1063389 h 1076089"/>
              <a:gd name="connsiteX1" fmla="*/ 361950 w 1517650"/>
              <a:gd name="connsiteY1" fmla="*/ 587139 h 1076089"/>
              <a:gd name="connsiteX2" fmla="*/ 615950 w 1517650"/>
              <a:gd name="connsiteY2" fmla="*/ 752239 h 1076089"/>
              <a:gd name="connsiteX3" fmla="*/ 977900 w 1517650"/>
              <a:gd name="connsiteY3" fmla="*/ 2939 h 1076089"/>
              <a:gd name="connsiteX4" fmla="*/ 1517650 w 1517650"/>
              <a:gd name="connsiteY4" fmla="*/ 1076089 h 1076089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  <a:gd name="connsiteX0" fmla="*/ 0 w 1517650"/>
              <a:gd name="connsiteY0" fmla="*/ 1516695 h 1529395"/>
              <a:gd name="connsiteX1" fmla="*/ 361950 w 1517650"/>
              <a:gd name="connsiteY1" fmla="*/ 1040445 h 1529395"/>
              <a:gd name="connsiteX2" fmla="*/ 1016000 w 1517650"/>
              <a:gd name="connsiteY2" fmla="*/ 5395 h 1529395"/>
              <a:gd name="connsiteX3" fmla="*/ 1517650 w 1517650"/>
              <a:gd name="connsiteY3" fmla="*/ 1529395 h 1529395"/>
              <a:gd name="connsiteX0" fmla="*/ 0 w 1517650"/>
              <a:gd name="connsiteY0" fmla="*/ 1511303 h 1524003"/>
              <a:gd name="connsiteX1" fmla="*/ 1016000 w 1517650"/>
              <a:gd name="connsiteY1" fmla="*/ 3 h 1524003"/>
              <a:gd name="connsiteX2" fmla="*/ 1517650 w 1517650"/>
              <a:gd name="connsiteY2" fmla="*/ 1524003 h 1524003"/>
              <a:gd name="connsiteX0" fmla="*/ 0 w 1517650"/>
              <a:gd name="connsiteY0" fmla="*/ 1445466 h 1458166"/>
              <a:gd name="connsiteX1" fmla="*/ 877012 w 1517650"/>
              <a:gd name="connsiteY1" fmla="*/ 3 h 1458166"/>
              <a:gd name="connsiteX2" fmla="*/ 1517650 w 1517650"/>
              <a:gd name="connsiteY2" fmla="*/ 1458166 h 1458166"/>
              <a:gd name="connsiteX0" fmla="*/ 0 w 1517650"/>
              <a:gd name="connsiteY0" fmla="*/ 1447249 h 1459949"/>
              <a:gd name="connsiteX1" fmla="*/ 877012 w 1517650"/>
              <a:gd name="connsiteY1" fmla="*/ 1786 h 1459949"/>
              <a:gd name="connsiteX2" fmla="*/ 1517650 w 1517650"/>
              <a:gd name="connsiteY2" fmla="*/ 1459949 h 1459949"/>
              <a:gd name="connsiteX0" fmla="*/ 0 w 1517650"/>
              <a:gd name="connsiteY0" fmla="*/ 1445474 h 1458174"/>
              <a:gd name="connsiteX1" fmla="*/ 877012 w 1517650"/>
              <a:gd name="connsiteY1" fmla="*/ 11 h 1458174"/>
              <a:gd name="connsiteX2" fmla="*/ 1517650 w 1517650"/>
              <a:gd name="connsiteY2" fmla="*/ 1458174 h 1458174"/>
              <a:gd name="connsiteX0" fmla="*/ 0 w 1517650"/>
              <a:gd name="connsiteY0" fmla="*/ 1445474 h 1458174"/>
              <a:gd name="connsiteX1" fmla="*/ 877012 w 1517650"/>
              <a:gd name="connsiteY1" fmla="*/ 11 h 1458174"/>
              <a:gd name="connsiteX2" fmla="*/ 1517650 w 1517650"/>
              <a:gd name="connsiteY2" fmla="*/ 1458174 h 1458174"/>
              <a:gd name="connsiteX0" fmla="*/ 0 w 1620063"/>
              <a:gd name="connsiteY0" fmla="*/ 1445474 h 1472805"/>
              <a:gd name="connsiteX1" fmla="*/ 877012 w 1620063"/>
              <a:gd name="connsiteY1" fmla="*/ 11 h 1472805"/>
              <a:gd name="connsiteX2" fmla="*/ 1620063 w 1620063"/>
              <a:gd name="connsiteY2" fmla="*/ 1472805 h 1472805"/>
              <a:gd name="connsiteX0" fmla="*/ 0 w 1620063"/>
              <a:gd name="connsiteY0" fmla="*/ 1430844 h 1458175"/>
              <a:gd name="connsiteX1" fmla="*/ 840436 w 1620063"/>
              <a:gd name="connsiteY1" fmla="*/ 11 h 1458175"/>
              <a:gd name="connsiteX2" fmla="*/ 1620063 w 1620063"/>
              <a:gd name="connsiteY2" fmla="*/ 1458175 h 1458175"/>
              <a:gd name="connsiteX0" fmla="*/ 0 w 1620063"/>
              <a:gd name="connsiteY0" fmla="*/ 1430988 h 1458319"/>
              <a:gd name="connsiteX1" fmla="*/ 840436 w 1620063"/>
              <a:gd name="connsiteY1" fmla="*/ 155 h 1458319"/>
              <a:gd name="connsiteX2" fmla="*/ 1620063 w 1620063"/>
              <a:gd name="connsiteY2" fmla="*/ 1458319 h 1458319"/>
              <a:gd name="connsiteX0" fmla="*/ 0 w 1620063"/>
              <a:gd name="connsiteY0" fmla="*/ 1430985 h 1458389"/>
              <a:gd name="connsiteX1" fmla="*/ 840436 w 1620063"/>
              <a:gd name="connsiteY1" fmla="*/ 152 h 1458389"/>
              <a:gd name="connsiteX2" fmla="*/ 1620063 w 1620063"/>
              <a:gd name="connsiteY2" fmla="*/ 1458316 h 1458389"/>
              <a:gd name="connsiteX0" fmla="*/ 0 w 1620063"/>
              <a:gd name="connsiteY0" fmla="*/ 1612908 h 1640239"/>
              <a:gd name="connsiteX1" fmla="*/ 840436 w 1620063"/>
              <a:gd name="connsiteY1" fmla="*/ 182075 h 1640239"/>
              <a:gd name="connsiteX2" fmla="*/ 830117 w 1620063"/>
              <a:gd name="connsiteY2" fmla="*/ 179416 h 1640239"/>
              <a:gd name="connsiteX3" fmla="*/ 1620063 w 1620063"/>
              <a:gd name="connsiteY3" fmla="*/ 1640239 h 1640239"/>
              <a:gd name="connsiteX0" fmla="*/ 0 w 1620063"/>
              <a:gd name="connsiteY0" fmla="*/ 1486239 h 1513570"/>
              <a:gd name="connsiteX1" fmla="*/ 840436 w 1620063"/>
              <a:gd name="connsiteY1" fmla="*/ 55406 h 1513570"/>
              <a:gd name="connsiteX2" fmla="*/ 1151986 w 1620063"/>
              <a:gd name="connsiteY2" fmla="*/ 411192 h 1513570"/>
              <a:gd name="connsiteX3" fmla="*/ 1620063 w 1620063"/>
              <a:gd name="connsiteY3" fmla="*/ 1513570 h 1513570"/>
              <a:gd name="connsiteX0" fmla="*/ 0 w 1620063"/>
              <a:gd name="connsiteY0" fmla="*/ 1153743 h 1181074"/>
              <a:gd name="connsiteX1" fmla="*/ 372263 w 1620063"/>
              <a:gd name="connsiteY1" fmla="*/ 395908 h 1181074"/>
              <a:gd name="connsiteX2" fmla="*/ 1151986 w 1620063"/>
              <a:gd name="connsiteY2" fmla="*/ 78696 h 1181074"/>
              <a:gd name="connsiteX3" fmla="*/ 1620063 w 1620063"/>
              <a:gd name="connsiteY3" fmla="*/ 1181074 h 1181074"/>
              <a:gd name="connsiteX0" fmla="*/ 0 w 1620063"/>
              <a:gd name="connsiteY0" fmla="*/ 1326296 h 1353627"/>
              <a:gd name="connsiteX1" fmla="*/ 547828 w 1620063"/>
              <a:gd name="connsiteY1" fmla="*/ 92973 h 1353627"/>
              <a:gd name="connsiteX2" fmla="*/ 1151986 w 1620063"/>
              <a:gd name="connsiteY2" fmla="*/ 251249 h 1353627"/>
              <a:gd name="connsiteX3" fmla="*/ 1620063 w 1620063"/>
              <a:gd name="connsiteY3" fmla="*/ 1353627 h 1353627"/>
              <a:gd name="connsiteX0" fmla="*/ 0 w 1620063"/>
              <a:gd name="connsiteY0" fmla="*/ 1240815 h 1268146"/>
              <a:gd name="connsiteX1" fmla="*/ 547828 w 1620063"/>
              <a:gd name="connsiteY1" fmla="*/ 7492 h 1268146"/>
              <a:gd name="connsiteX2" fmla="*/ 917900 w 1620063"/>
              <a:gd name="connsiteY2" fmla="*/ 758299 h 1268146"/>
              <a:gd name="connsiteX3" fmla="*/ 1620063 w 1620063"/>
              <a:gd name="connsiteY3" fmla="*/ 1268146 h 1268146"/>
              <a:gd name="connsiteX0" fmla="*/ 0 w 1620063"/>
              <a:gd name="connsiteY0" fmla="*/ 1240815 h 1268146"/>
              <a:gd name="connsiteX1" fmla="*/ 547828 w 1620063"/>
              <a:gd name="connsiteY1" fmla="*/ 7492 h 1268146"/>
              <a:gd name="connsiteX2" fmla="*/ 917900 w 1620063"/>
              <a:gd name="connsiteY2" fmla="*/ 758299 h 1268146"/>
              <a:gd name="connsiteX3" fmla="*/ 1620063 w 1620063"/>
              <a:gd name="connsiteY3" fmla="*/ 1268146 h 1268146"/>
              <a:gd name="connsiteX0" fmla="*/ 0 w 1620063"/>
              <a:gd name="connsiteY0" fmla="*/ 1242511 h 1269842"/>
              <a:gd name="connsiteX1" fmla="*/ 547828 w 1620063"/>
              <a:gd name="connsiteY1" fmla="*/ 9188 h 1269842"/>
              <a:gd name="connsiteX2" fmla="*/ 917900 w 1620063"/>
              <a:gd name="connsiteY2" fmla="*/ 759995 h 1269842"/>
              <a:gd name="connsiteX3" fmla="*/ 1620063 w 1620063"/>
              <a:gd name="connsiteY3" fmla="*/ 1269842 h 1269842"/>
              <a:gd name="connsiteX0" fmla="*/ 0 w 1620063"/>
              <a:gd name="connsiteY0" fmla="*/ 1233336 h 1260667"/>
              <a:gd name="connsiteX1" fmla="*/ 547828 w 1620063"/>
              <a:gd name="connsiteY1" fmla="*/ 13 h 1260667"/>
              <a:gd name="connsiteX2" fmla="*/ 1620063 w 1620063"/>
              <a:gd name="connsiteY2" fmla="*/ 1260667 h 1260667"/>
              <a:gd name="connsiteX0" fmla="*/ 0 w 1620063"/>
              <a:gd name="connsiteY0" fmla="*/ 1233336 h 1260667"/>
              <a:gd name="connsiteX1" fmla="*/ 547828 w 1620063"/>
              <a:gd name="connsiteY1" fmla="*/ 13 h 1260667"/>
              <a:gd name="connsiteX2" fmla="*/ 1620063 w 1620063"/>
              <a:gd name="connsiteY2" fmla="*/ 1260667 h 1260667"/>
              <a:gd name="connsiteX0" fmla="*/ 0 w 1620063"/>
              <a:gd name="connsiteY0" fmla="*/ 1233341 h 1260672"/>
              <a:gd name="connsiteX1" fmla="*/ 547828 w 1620063"/>
              <a:gd name="connsiteY1" fmla="*/ 18 h 1260672"/>
              <a:gd name="connsiteX2" fmla="*/ 1620063 w 1620063"/>
              <a:gd name="connsiteY2" fmla="*/ 1260672 h 1260672"/>
              <a:gd name="connsiteX0" fmla="*/ 0 w 1620063"/>
              <a:gd name="connsiteY0" fmla="*/ 1255287 h 1282618"/>
              <a:gd name="connsiteX1" fmla="*/ 379579 w 1620063"/>
              <a:gd name="connsiteY1" fmla="*/ 18 h 1282618"/>
              <a:gd name="connsiteX2" fmla="*/ 1620063 w 1620063"/>
              <a:gd name="connsiteY2" fmla="*/ 1282618 h 1282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20063" h="1282618">
                <a:moveTo>
                  <a:pt x="0" y="1255287"/>
                </a:moveTo>
                <a:cubicBezTo>
                  <a:pt x="145831" y="838020"/>
                  <a:pt x="109569" y="-4537"/>
                  <a:pt x="379579" y="18"/>
                </a:cubicBezTo>
                <a:cubicBezTo>
                  <a:pt x="649589" y="4573"/>
                  <a:pt x="818780" y="1254068"/>
                  <a:pt x="1620063" y="1282618"/>
                </a:cubicBezTo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B5F396D8-672C-E284-033C-BB4DDA473EA4}"/>
              </a:ext>
            </a:extLst>
          </p:cNvPr>
          <p:cNvSpPr/>
          <p:nvPr/>
        </p:nvSpPr>
        <p:spPr>
          <a:xfrm>
            <a:off x="386239" y="1090671"/>
            <a:ext cx="1517650" cy="1525952"/>
          </a:xfrm>
          <a:custGeom>
            <a:avLst/>
            <a:gdLst>
              <a:gd name="connsiteX0" fmla="*/ 0 w 1517650"/>
              <a:gd name="connsiteY0" fmla="*/ 1063389 h 1076089"/>
              <a:gd name="connsiteX1" fmla="*/ 361950 w 1517650"/>
              <a:gd name="connsiteY1" fmla="*/ 587139 h 1076089"/>
              <a:gd name="connsiteX2" fmla="*/ 615950 w 1517650"/>
              <a:gd name="connsiteY2" fmla="*/ 752239 h 1076089"/>
              <a:gd name="connsiteX3" fmla="*/ 977900 w 1517650"/>
              <a:gd name="connsiteY3" fmla="*/ 2939 h 1076089"/>
              <a:gd name="connsiteX4" fmla="*/ 1517650 w 1517650"/>
              <a:gd name="connsiteY4" fmla="*/ 1076089 h 1076089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  <a:gd name="connsiteX0" fmla="*/ 0 w 1517650"/>
              <a:gd name="connsiteY0" fmla="*/ 1513252 h 1525952"/>
              <a:gd name="connsiteX1" fmla="*/ 361950 w 1517650"/>
              <a:gd name="connsiteY1" fmla="*/ 1037002 h 1525952"/>
              <a:gd name="connsiteX2" fmla="*/ 615950 w 1517650"/>
              <a:gd name="connsiteY2" fmla="*/ 1202102 h 1525952"/>
              <a:gd name="connsiteX3" fmla="*/ 1016000 w 1517650"/>
              <a:gd name="connsiteY3" fmla="*/ 1952 h 1525952"/>
              <a:gd name="connsiteX4" fmla="*/ 1517650 w 1517650"/>
              <a:gd name="connsiteY4" fmla="*/ 1525952 h 1525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7650" h="1525952">
                <a:moveTo>
                  <a:pt x="0" y="1513252"/>
                </a:moveTo>
                <a:cubicBezTo>
                  <a:pt x="224896" y="1516956"/>
                  <a:pt x="259292" y="1088860"/>
                  <a:pt x="361950" y="1037002"/>
                </a:cubicBezTo>
                <a:cubicBezTo>
                  <a:pt x="464608" y="985144"/>
                  <a:pt x="506942" y="1374610"/>
                  <a:pt x="615950" y="1202102"/>
                </a:cubicBezTo>
                <a:cubicBezTo>
                  <a:pt x="724958" y="1029594"/>
                  <a:pt x="865717" y="-52023"/>
                  <a:pt x="1016000" y="1952"/>
                </a:cubicBezTo>
                <a:cubicBezTo>
                  <a:pt x="1166283" y="55927"/>
                  <a:pt x="1224492" y="1494202"/>
                  <a:pt x="1517650" y="1525952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D0FB1E-7878-9515-76C1-F7038F4E1022}"/>
              </a:ext>
            </a:extLst>
          </p:cNvPr>
          <p:cNvSpPr/>
          <p:nvPr/>
        </p:nvSpPr>
        <p:spPr>
          <a:xfrm>
            <a:off x="271939" y="787823"/>
            <a:ext cx="1828800" cy="18288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EAF4B5-6C8D-849D-6464-1759DA9A31D0}"/>
              </a:ext>
            </a:extLst>
          </p:cNvPr>
          <p:cNvSpPr txBox="1"/>
          <p:nvPr/>
        </p:nvSpPr>
        <p:spPr>
          <a:xfrm>
            <a:off x="315363" y="418491"/>
            <a:ext cx="174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distribution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7BCC8D3-65AB-1C29-630B-16383C3F365D}"/>
              </a:ext>
            </a:extLst>
          </p:cNvPr>
          <p:cNvGrpSpPr/>
          <p:nvPr/>
        </p:nvGrpSpPr>
        <p:grpSpPr>
          <a:xfrm>
            <a:off x="7650943" y="787823"/>
            <a:ext cx="1828800" cy="1843432"/>
            <a:chOff x="7308850" y="1454150"/>
            <a:chExt cx="1828800" cy="1843432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462D43DC-37EC-2A13-E927-CBE53367B058}"/>
                </a:ext>
              </a:extLst>
            </p:cNvPr>
            <p:cNvSpPr/>
            <p:nvPr/>
          </p:nvSpPr>
          <p:spPr>
            <a:xfrm>
              <a:off x="7423150" y="2014964"/>
              <a:ext cx="1620063" cy="1282618"/>
            </a:xfrm>
            <a:custGeom>
              <a:avLst/>
              <a:gdLst>
                <a:gd name="connsiteX0" fmla="*/ 0 w 1517650"/>
                <a:gd name="connsiteY0" fmla="*/ 1063389 h 1076089"/>
                <a:gd name="connsiteX1" fmla="*/ 361950 w 1517650"/>
                <a:gd name="connsiteY1" fmla="*/ 587139 h 1076089"/>
                <a:gd name="connsiteX2" fmla="*/ 615950 w 1517650"/>
                <a:gd name="connsiteY2" fmla="*/ 752239 h 1076089"/>
                <a:gd name="connsiteX3" fmla="*/ 977900 w 1517650"/>
                <a:gd name="connsiteY3" fmla="*/ 2939 h 1076089"/>
                <a:gd name="connsiteX4" fmla="*/ 1517650 w 1517650"/>
                <a:gd name="connsiteY4" fmla="*/ 1076089 h 1076089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6695 h 1529395"/>
                <a:gd name="connsiteX1" fmla="*/ 361950 w 1517650"/>
                <a:gd name="connsiteY1" fmla="*/ 1040445 h 1529395"/>
                <a:gd name="connsiteX2" fmla="*/ 1016000 w 1517650"/>
                <a:gd name="connsiteY2" fmla="*/ 5395 h 1529395"/>
                <a:gd name="connsiteX3" fmla="*/ 1517650 w 1517650"/>
                <a:gd name="connsiteY3" fmla="*/ 1529395 h 1529395"/>
                <a:gd name="connsiteX0" fmla="*/ 0 w 1517650"/>
                <a:gd name="connsiteY0" fmla="*/ 1511303 h 1524003"/>
                <a:gd name="connsiteX1" fmla="*/ 1016000 w 1517650"/>
                <a:gd name="connsiteY1" fmla="*/ 3 h 1524003"/>
                <a:gd name="connsiteX2" fmla="*/ 1517650 w 1517650"/>
                <a:gd name="connsiteY2" fmla="*/ 1524003 h 1524003"/>
                <a:gd name="connsiteX0" fmla="*/ 0 w 1517650"/>
                <a:gd name="connsiteY0" fmla="*/ 1445466 h 1458166"/>
                <a:gd name="connsiteX1" fmla="*/ 877012 w 1517650"/>
                <a:gd name="connsiteY1" fmla="*/ 3 h 1458166"/>
                <a:gd name="connsiteX2" fmla="*/ 1517650 w 1517650"/>
                <a:gd name="connsiteY2" fmla="*/ 1458166 h 1458166"/>
                <a:gd name="connsiteX0" fmla="*/ 0 w 1517650"/>
                <a:gd name="connsiteY0" fmla="*/ 1447249 h 1459949"/>
                <a:gd name="connsiteX1" fmla="*/ 877012 w 1517650"/>
                <a:gd name="connsiteY1" fmla="*/ 1786 h 1459949"/>
                <a:gd name="connsiteX2" fmla="*/ 1517650 w 1517650"/>
                <a:gd name="connsiteY2" fmla="*/ 1459949 h 1459949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517650"/>
                <a:gd name="connsiteY0" fmla="*/ 1445474 h 1458174"/>
                <a:gd name="connsiteX1" fmla="*/ 877012 w 1517650"/>
                <a:gd name="connsiteY1" fmla="*/ 11 h 1458174"/>
                <a:gd name="connsiteX2" fmla="*/ 1517650 w 1517650"/>
                <a:gd name="connsiteY2" fmla="*/ 1458174 h 1458174"/>
                <a:gd name="connsiteX0" fmla="*/ 0 w 1620063"/>
                <a:gd name="connsiteY0" fmla="*/ 1445474 h 1472805"/>
                <a:gd name="connsiteX1" fmla="*/ 877012 w 1620063"/>
                <a:gd name="connsiteY1" fmla="*/ 11 h 1472805"/>
                <a:gd name="connsiteX2" fmla="*/ 1620063 w 1620063"/>
                <a:gd name="connsiteY2" fmla="*/ 1472805 h 1472805"/>
                <a:gd name="connsiteX0" fmla="*/ 0 w 1620063"/>
                <a:gd name="connsiteY0" fmla="*/ 1430844 h 1458175"/>
                <a:gd name="connsiteX1" fmla="*/ 840436 w 1620063"/>
                <a:gd name="connsiteY1" fmla="*/ 11 h 1458175"/>
                <a:gd name="connsiteX2" fmla="*/ 1620063 w 1620063"/>
                <a:gd name="connsiteY2" fmla="*/ 1458175 h 1458175"/>
                <a:gd name="connsiteX0" fmla="*/ 0 w 1620063"/>
                <a:gd name="connsiteY0" fmla="*/ 1430988 h 1458319"/>
                <a:gd name="connsiteX1" fmla="*/ 840436 w 1620063"/>
                <a:gd name="connsiteY1" fmla="*/ 155 h 1458319"/>
                <a:gd name="connsiteX2" fmla="*/ 1620063 w 1620063"/>
                <a:gd name="connsiteY2" fmla="*/ 1458319 h 1458319"/>
                <a:gd name="connsiteX0" fmla="*/ 0 w 1620063"/>
                <a:gd name="connsiteY0" fmla="*/ 1430985 h 1458389"/>
                <a:gd name="connsiteX1" fmla="*/ 840436 w 1620063"/>
                <a:gd name="connsiteY1" fmla="*/ 152 h 1458389"/>
                <a:gd name="connsiteX2" fmla="*/ 1620063 w 1620063"/>
                <a:gd name="connsiteY2" fmla="*/ 1458316 h 1458389"/>
                <a:gd name="connsiteX0" fmla="*/ 0 w 1620063"/>
                <a:gd name="connsiteY0" fmla="*/ 1612908 h 1640239"/>
                <a:gd name="connsiteX1" fmla="*/ 840436 w 1620063"/>
                <a:gd name="connsiteY1" fmla="*/ 182075 h 1640239"/>
                <a:gd name="connsiteX2" fmla="*/ 830117 w 1620063"/>
                <a:gd name="connsiteY2" fmla="*/ 179416 h 1640239"/>
                <a:gd name="connsiteX3" fmla="*/ 1620063 w 1620063"/>
                <a:gd name="connsiteY3" fmla="*/ 1640239 h 1640239"/>
                <a:gd name="connsiteX0" fmla="*/ 0 w 1620063"/>
                <a:gd name="connsiteY0" fmla="*/ 1486239 h 1513570"/>
                <a:gd name="connsiteX1" fmla="*/ 840436 w 1620063"/>
                <a:gd name="connsiteY1" fmla="*/ 55406 h 1513570"/>
                <a:gd name="connsiteX2" fmla="*/ 1151986 w 1620063"/>
                <a:gd name="connsiteY2" fmla="*/ 411192 h 1513570"/>
                <a:gd name="connsiteX3" fmla="*/ 1620063 w 1620063"/>
                <a:gd name="connsiteY3" fmla="*/ 1513570 h 1513570"/>
                <a:gd name="connsiteX0" fmla="*/ 0 w 1620063"/>
                <a:gd name="connsiteY0" fmla="*/ 1153743 h 1181074"/>
                <a:gd name="connsiteX1" fmla="*/ 372263 w 1620063"/>
                <a:gd name="connsiteY1" fmla="*/ 395908 h 1181074"/>
                <a:gd name="connsiteX2" fmla="*/ 1151986 w 1620063"/>
                <a:gd name="connsiteY2" fmla="*/ 78696 h 1181074"/>
                <a:gd name="connsiteX3" fmla="*/ 1620063 w 1620063"/>
                <a:gd name="connsiteY3" fmla="*/ 1181074 h 1181074"/>
                <a:gd name="connsiteX0" fmla="*/ 0 w 1620063"/>
                <a:gd name="connsiteY0" fmla="*/ 1326296 h 1353627"/>
                <a:gd name="connsiteX1" fmla="*/ 547828 w 1620063"/>
                <a:gd name="connsiteY1" fmla="*/ 92973 h 1353627"/>
                <a:gd name="connsiteX2" fmla="*/ 1151986 w 1620063"/>
                <a:gd name="connsiteY2" fmla="*/ 251249 h 1353627"/>
                <a:gd name="connsiteX3" fmla="*/ 1620063 w 1620063"/>
                <a:gd name="connsiteY3" fmla="*/ 1353627 h 1353627"/>
                <a:gd name="connsiteX0" fmla="*/ 0 w 1620063"/>
                <a:gd name="connsiteY0" fmla="*/ 1240815 h 1268146"/>
                <a:gd name="connsiteX1" fmla="*/ 547828 w 1620063"/>
                <a:gd name="connsiteY1" fmla="*/ 7492 h 1268146"/>
                <a:gd name="connsiteX2" fmla="*/ 917900 w 1620063"/>
                <a:gd name="connsiteY2" fmla="*/ 758299 h 1268146"/>
                <a:gd name="connsiteX3" fmla="*/ 1620063 w 1620063"/>
                <a:gd name="connsiteY3" fmla="*/ 1268146 h 1268146"/>
                <a:gd name="connsiteX0" fmla="*/ 0 w 1620063"/>
                <a:gd name="connsiteY0" fmla="*/ 1240815 h 1268146"/>
                <a:gd name="connsiteX1" fmla="*/ 547828 w 1620063"/>
                <a:gd name="connsiteY1" fmla="*/ 7492 h 1268146"/>
                <a:gd name="connsiteX2" fmla="*/ 917900 w 1620063"/>
                <a:gd name="connsiteY2" fmla="*/ 758299 h 1268146"/>
                <a:gd name="connsiteX3" fmla="*/ 1620063 w 1620063"/>
                <a:gd name="connsiteY3" fmla="*/ 1268146 h 1268146"/>
                <a:gd name="connsiteX0" fmla="*/ 0 w 1620063"/>
                <a:gd name="connsiteY0" fmla="*/ 1242511 h 1269842"/>
                <a:gd name="connsiteX1" fmla="*/ 547828 w 1620063"/>
                <a:gd name="connsiteY1" fmla="*/ 9188 h 1269842"/>
                <a:gd name="connsiteX2" fmla="*/ 917900 w 1620063"/>
                <a:gd name="connsiteY2" fmla="*/ 759995 h 1269842"/>
                <a:gd name="connsiteX3" fmla="*/ 1620063 w 1620063"/>
                <a:gd name="connsiteY3" fmla="*/ 1269842 h 1269842"/>
                <a:gd name="connsiteX0" fmla="*/ 0 w 1620063"/>
                <a:gd name="connsiteY0" fmla="*/ 1233336 h 1260667"/>
                <a:gd name="connsiteX1" fmla="*/ 547828 w 1620063"/>
                <a:gd name="connsiteY1" fmla="*/ 13 h 1260667"/>
                <a:gd name="connsiteX2" fmla="*/ 1620063 w 1620063"/>
                <a:gd name="connsiteY2" fmla="*/ 1260667 h 1260667"/>
                <a:gd name="connsiteX0" fmla="*/ 0 w 1620063"/>
                <a:gd name="connsiteY0" fmla="*/ 1233336 h 1260667"/>
                <a:gd name="connsiteX1" fmla="*/ 547828 w 1620063"/>
                <a:gd name="connsiteY1" fmla="*/ 13 h 1260667"/>
                <a:gd name="connsiteX2" fmla="*/ 1620063 w 1620063"/>
                <a:gd name="connsiteY2" fmla="*/ 1260667 h 1260667"/>
                <a:gd name="connsiteX0" fmla="*/ 0 w 1620063"/>
                <a:gd name="connsiteY0" fmla="*/ 1233341 h 1260672"/>
                <a:gd name="connsiteX1" fmla="*/ 547828 w 1620063"/>
                <a:gd name="connsiteY1" fmla="*/ 18 h 1260672"/>
                <a:gd name="connsiteX2" fmla="*/ 1620063 w 1620063"/>
                <a:gd name="connsiteY2" fmla="*/ 1260672 h 1260672"/>
                <a:gd name="connsiteX0" fmla="*/ 0 w 1620063"/>
                <a:gd name="connsiteY0" fmla="*/ 1255287 h 1282618"/>
                <a:gd name="connsiteX1" fmla="*/ 379579 w 1620063"/>
                <a:gd name="connsiteY1" fmla="*/ 18 h 1282618"/>
                <a:gd name="connsiteX2" fmla="*/ 1620063 w 1620063"/>
                <a:gd name="connsiteY2" fmla="*/ 1282618 h 128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0063" h="1282618">
                  <a:moveTo>
                    <a:pt x="0" y="1255287"/>
                  </a:moveTo>
                  <a:cubicBezTo>
                    <a:pt x="145831" y="838020"/>
                    <a:pt x="109569" y="-4537"/>
                    <a:pt x="379579" y="18"/>
                  </a:cubicBezTo>
                  <a:cubicBezTo>
                    <a:pt x="649589" y="4573"/>
                    <a:pt x="818780" y="1254068"/>
                    <a:pt x="1620063" y="1282618"/>
                  </a:cubicBezTo>
                </a:path>
              </a:pathLst>
            </a:cu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9540283-9CE5-E191-CB4C-E352235C8FCA}"/>
                </a:ext>
              </a:extLst>
            </p:cNvPr>
            <p:cNvSpPr/>
            <p:nvPr/>
          </p:nvSpPr>
          <p:spPr>
            <a:xfrm>
              <a:off x="7308850" y="1454150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E945A3F-40F5-CD38-C2BD-3DC7A4935CF6}"/>
              </a:ext>
            </a:extLst>
          </p:cNvPr>
          <p:cNvGrpSpPr/>
          <p:nvPr/>
        </p:nvGrpSpPr>
        <p:grpSpPr>
          <a:xfrm>
            <a:off x="2873595" y="787823"/>
            <a:ext cx="1828800" cy="1828800"/>
            <a:chOff x="9874250" y="1340366"/>
            <a:chExt cx="1828800" cy="18288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AAB77B3-254B-2D5D-3B56-519162219B51}"/>
                </a:ext>
              </a:extLst>
            </p:cNvPr>
            <p:cNvSpPr/>
            <p:nvPr/>
          </p:nvSpPr>
          <p:spPr>
            <a:xfrm>
              <a:off x="10179050" y="2933700"/>
              <a:ext cx="82550" cy="235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557CEA6-EBE5-8F79-5CE5-810A3E793A6E}"/>
                </a:ext>
              </a:extLst>
            </p:cNvPr>
            <p:cNvSpPr/>
            <p:nvPr/>
          </p:nvSpPr>
          <p:spPr>
            <a:xfrm>
              <a:off x="10306065" y="2847975"/>
              <a:ext cx="82550" cy="3211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891D9C4-5B4A-B6F2-6881-4AC42023BD0B}"/>
                </a:ext>
              </a:extLst>
            </p:cNvPr>
            <p:cNvSpPr/>
            <p:nvPr/>
          </p:nvSpPr>
          <p:spPr>
            <a:xfrm>
              <a:off x="10433080" y="2606675"/>
              <a:ext cx="82550" cy="5624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A4E2703-9165-2014-6E04-DEB7E44154CB}"/>
                </a:ext>
              </a:extLst>
            </p:cNvPr>
            <p:cNvSpPr/>
            <p:nvPr/>
          </p:nvSpPr>
          <p:spPr>
            <a:xfrm>
              <a:off x="10560095" y="2781300"/>
              <a:ext cx="82550" cy="387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1BF966A-DD53-80A1-9F9D-1E9AEFEDB4D2}"/>
                </a:ext>
              </a:extLst>
            </p:cNvPr>
            <p:cNvSpPr/>
            <p:nvPr/>
          </p:nvSpPr>
          <p:spPr>
            <a:xfrm>
              <a:off x="10687110" y="2330450"/>
              <a:ext cx="82550" cy="8387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6C7DE4D-893A-C196-DCC3-EAC70F3F90CF}"/>
                </a:ext>
              </a:extLst>
            </p:cNvPr>
            <p:cNvSpPr/>
            <p:nvPr/>
          </p:nvSpPr>
          <p:spPr>
            <a:xfrm>
              <a:off x="10814125" y="1898650"/>
              <a:ext cx="82550" cy="12705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DF2995F-3B7B-828A-A94C-ABEF89E9037C}"/>
                </a:ext>
              </a:extLst>
            </p:cNvPr>
            <p:cNvSpPr/>
            <p:nvPr/>
          </p:nvSpPr>
          <p:spPr>
            <a:xfrm>
              <a:off x="11068155" y="2184400"/>
              <a:ext cx="82550" cy="9847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B18AEB2-6D15-F3CE-BE52-1397B0DB35A0}"/>
                </a:ext>
              </a:extLst>
            </p:cNvPr>
            <p:cNvSpPr/>
            <p:nvPr/>
          </p:nvSpPr>
          <p:spPr>
            <a:xfrm>
              <a:off x="11195170" y="2159000"/>
              <a:ext cx="82550" cy="10101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2B8B9EB-4800-7BA9-59FD-CFF9263AD71F}"/>
                </a:ext>
              </a:extLst>
            </p:cNvPr>
            <p:cNvSpPr/>
            <p:nvPr/>
          </p:nvSpPr>
          <p:spPr>
            <a:xfrm>
              <a:off x="11322188" y="2933700"/>
              <a:ext cx="82550" cy="235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8BC7382-BB59-7EFD-46D1-9133DE139CE4}"/>
                </a:ext>
              </a:extLst>
            </p:cNvPr>
            <p:cNvSpPr/>
            <p:nvPr/>
          </p:nvSpPr>
          <p:spPr>
            <a:xfrm>
              <a:off x="10941140" y="1643214"/>
              <a:ext cx="82550" cy="152595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020B320-5F91-A1BC-A82C-79E73E12841F}"/>
                </a:ext>
              </a:extLst>
            </p:cNvPr>
            <p:cNvSpPr/>
            <p:nvPr/>
          </p:nvSpPr>
          <p:spPr>
            <a:xfrm>
              <a:off x="9874250" y="1340366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Right Arrow 55">
            <a:extLst>
              <a:ext uri="{FF2B5EF4-FFF2-40B4-BE49-F238E27FC236}">
                <a16:creationId xmlns:a16="http://schemas.microsoft.com/office/drawing/2014/main" id="{6D44FE6C-3816-6AE0-4E70-B47EBCFB9D26}"/>
              </a:ext>
            </a:extLst>
          </p:cNvPr>
          <p:cNvSpPr/>
          <p:nvPr/>
        </p:nvSpPr>
        <p:spPr>
          <a:xfrm>
            <a:off x="2257584" y="1463210"/>
            <a:ext cx="459166" cy="337293"/>
          </a:xfrm>
          <a:prstGeom prst="rightArrow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32E1884-FFF2-EC00-F900-491533BE27F9}"/>
              </a:ext>
            </a:extLst>
          </p:cNvPr>
          <p:cNvSpPr txBox="1"/>
          <p:nvPr/>
        </p:nvSpPr>
        <p:spPr>
          <a:xfrm>
            <a:off x="2873595" y="403574"/>
            <a:ext cx="1927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take a samples</a:t>
            </a:r>
          </a:p>
        </p:txBody>
      </p:sp>
      <p:sp>
        <p:nvSpPr>
          <p:cNvPr id="58" name="Right Arrow 57">
            <a:extLst>
              <a:ext uri="{FF2B5EF4-FFF2-40B4-BE49-F238E27FC236}">
                <a16:creationId xmlns:a16="http://schemas.microsoft.com/office/drawing/2014/main" id="{A8EA2780-4CA7-D637-3A92-85DDF2A0BFFC}"/>
              </a:ext>
            </a:extLst>
          </p:cNvPr>
          <p:cNvSpPr/>
          <p:nvPr/>
        </p:nvSpPr>
        <p:spPr>
          <a:xfrm>
            <a:off x="4873875" y="1437390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340F8AC-B170-9625-9CE7-FB49856D407F}"/>
              </a:ext>
            </a:extLst>
          </p:cNvPr>
          <p:cNvSpPr txBox="1"/>
          <p:nvPr/>
        </p:nvSpPr>
        <p:spPr>
          <a:xfrm>
            <a:off x="5148918" y="418491"/>
            <a:ext cx="2174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Compute sample statistic</a:t>
            </a:r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6C87B51F-96E1-18AD-0F67-C0933DDFC3A8}"/>
              </a:ext>
            </a:extLst>
          </p:cNvPr>
          <p:cNvSpPr/>
          <p:nvPr/>
        </p:nvSpPr>
        <p:spPr>
          <a:xfrm>
            <a:off x="6971583" y="1432096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E45016F-4911-90ED-42E3-23E9C78FBDA1}"/>
              </a:ext>
            </a:extLst>
          </p:cNvPr>
          <p:cNvSpPr txBox="1"/>
          <p:nvPr/>
        </p:nvSpPr>
        <p:spPr>
          <a:xfrm>
            <a:off x="7430749" y="344097"/>
            <a:ext cx="2265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Distr. of stat is </a:t>
            </a:r>
            <a:r>
              <a:rPr lang="en-US" b="1" dirty="0">
                <a:solidFill>
                  <a:schemeClr val="accent2"/>
                </a:solidFill>
              </a:rPr>
              <a:t>known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39CE5A4-C77E-F2F1-6C7A-6D1E8F06AF72}"/>
              </a:ext>
            </a:extLst>
          </p:cNvPr>
          <p:cNvSpPr/>
          <p:nvPr/>
        </p:nvSpPr>
        <p:spPr>
          <a:xfrm>
            <a:off x="10090031" y="787823"/>
            <a:ext cx="1828800" cy="18288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ight Arrow 64">
            <a:extLst>
              <a:ext uri="{FF2B5EF4-FFF2-40B4-BE49-F238E27FC236}">
                <a16:creationId xmlns:a16="http://schemas.microsoft.com/office/drawing/2014/main" id="{7E6ED573-051C-36D1-9D87-43D8A326F89F}"/>
              </a:ext>
            </a:extLst>
          </p:cNvPr>
          <p:cNvSpPr/>
          <p:nvPr/>
        </p:nvSpPr>
        <p:spPr>
          <a:xfrm>
            <a:off x="9565235" y="1466363"/>
            <a:ext cx="459166" cy="3372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CB160A0-4A1F-EE0E-0342-F6FE56D3A4AE}"/>
              </a:ext>
            </a:extLst>
          </p:cNvPr>
          <p:cNvSpPr txBox="1"/>
          <p:nvPr/>
        </p:nvSpPr>
        <p:spPr>
          <a:xfrm>
            <a:off x="9863085" y="344097"/>
            <a:ext cx="2265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 to compute prob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29C146F-9943-98C0-4639-E7577D8FCEB9}"/>
              </a:ext>
            </a:extLst>
          </p:cNvPr>
          <p:cNvCxnSpPr/>
          <p:nvPr/>
        </p:nvCxnSpPr>
        <p:spPr>
          <a:xfrm>
            <a:off x="10237410" y="1589897"/>
            <a:ext cx="0" cy="1030586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E44500F-8ABB-FBAD-3C45-A03EAAC96831}"/>
              </a:ext>
            </a:extLst>
          </p:cNvPr>
          <p:cNvCxnSpPr/>
          <p:nvPr/>
        </p:nvCxnSpPr>
        <p:spPr>
          <a:xfrm>
            <a:off x="11274949" y="1579687"/>
            <a:ext cx="0" cy="1030586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E0A3182-0764-0FF2-2C98-33CBA79DE4AE}"/>
              </a:ext>
            </a:extLst>
          </p:cNvPr>
          <p:cNvCxnSpPr>
            <a:cxnSpLocks/>
          </p:cNvCxnSpPr>
          <p:nvPr/>
        </p:nvCxnSpPr>
        <p:spPr>
          <a:xfrm>
            <a:off x="10237410" y="1625506"/>
            <a:ext cx="1037539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4A5B6512-326A-CBDB-1572-93F18DF6E8D3}"/>
              </a:ext>
            </a:extLst>
          </p:cNvPr>
          <p:cNvSpPr txBox="1"/>
          <p:nvPr/>
        </p:nvSpPr>
        <p:spPr>
          <a:xfrm>
            <a:off x="10500300" y="1573623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95%</a:t>
            </a:r>
          </a:p>
        </p:txBody>
      </p: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D42C165F-6350-DD71-356D-4827DC361F7E}"/>
              </a:ext>
            </a:extLst>
          </p:cNvPr>
          <p:cNvCxnSpPr>
            <a:stCxn id="64" idx="2"/>
            <a:endCxn id="3" idx="2"/>
          </p:cNvCxnSpPr>
          <p:nvPr/>
        </p:nvCxnSpPr>
        <p:spPr>
          <a:xfrm rot="5400000">
            <a:off x="6095385" y="-2292423"/>
            <a:ext cx="12700" cy="9818092"/>
          </a:xfrm>
          <a:prstGeom prst="curvedConnector3">
            <a:avLst>
              <a:gd name="adj1" fmla="val 1800000"/>
            </a:avLst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6F83A730-D0F6-D236-1159-155168892971}"/>
              </a:ext>
            </a:extLst>
          </p:cNvPr>
          <p:cNvSpPr txBox="1"/>
          <p:nvPr/>
        </p:nvSpPr>
        <p:spPr>
          <a:xfrm>
            <a:off x="4935879" y="2893104"/>
            <a:ext cx="2265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Confidence on Population</a:t>
            </a:r>
            <a:r>
              <a:rPr lang="en-US" b="1" dirty="0"/>
              <a:t> </a:t>
            </a:r>
            <a:r>
              <a:rPr lang="en-US" dirty="0"/>
              <a:t>statistic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B7400FE-233F-0A6E-09BE-3784FDF16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907" y="1449513"/>
            <a:ext cx="9906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759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FBFB946-9D95-FF61-368D-B9B68FB94481}"/>
              </a:ext>
            </a:extLst>
          </p:cNvPr>
          <p:cNvGrpSpPr/>
          <p:nvPr/>
        </p:nvGrpSpPr>
        <p:grpSpPr>
          <a:xfrm>
            <a:off x="4180056" y="692724"/>
            <a:ext cx="3831888" cy="3381841"/>
            <a:chOff x="271939" y="787823"/>
            <a:chExt cx="1828800" cy="18288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5786839-E4B4-7ED6-592C-FF331678C754}"/>
                </a:ext>
              </a:extLst>
            </p:cNvPr>
            <p:cNvSpPr/>
            <p:nvPr/>
          </p:nvSpPr>
          <p:spPr>
            <a:xfrm>
              <a:off x="271939" y="787823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B137321-1A2A-57A1-0F24-7942A37B8BE8}"/>
                </a:ext>
              </a:extLst>
            </p:cNvPr>
            <p:cNvSpPr/>
            <p:nvPr/>
          </p:nvSpPr>
          <p:spPr>
            <a:xfrm>
              <a:off x="457265" y="1088581"/>
              <a:ext cx="1517650" cy="1525952"/>
            </a:xfrm>
            <a:custGeom>
              <a:avLst/>
              <a:gdLst>
                <a:gd name="connsiteX0" fmla="*/ 0 w 1517650"/>
                <a:gd name="connsiteY0" fmla="*/ 1063389 h 1076089"/>
                <a:gd name="connsiteX1" fmla="*/ 361950 w 1517650"/>
                <a:gd name="connsiteY1" fmla="*/ 587139 h 1076089"/>
                <a:gd name="connsiteX2" fmla="*/ 615950 w 1517650"/>
                <a:gd name="connsiteY2" fmla="*/ 752239 h 1076089"/>
                <a:gd name="connsiteX3" fmla="*/ 977900 w 1517650"/>
                <a:gd name="connsiteY3" fmla="*/ 2939 h 1076089"/>
                <a:gd name="connsiteX4" fmla="*/ 1517650 w 1517650"/>
                <a:gd name="connsiteY4" fmla="*/ 1076089 h 1076089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7650" h="1525952">
                  <a:moveTo>
                    <a:pt x="0" y="1513252"/>
                  </a:moveTo>
                  <a:cubicBezTo>
                    <a:pt x="224896" y="1516956"/>
                    <a:pt x="259292" y="1088860"/>
                    <a:pt x="361950" y="1037002"/>
                  </a:cubicBezTo>
                  <a:cubicBezTo>
                    <a:pt x="464608" y="985144"/>
                    <a:pt x="506942" y="1374610"/>
                    <a:pt x="615950" y="1202102"/>
                  </a:cubicBezTo>
                  <a:cubicBezTo>
                    <a:pt x="724958" y="1029594"/>
                    <a:pt x="865717" y="-52023"/>
                    <a:pt x="1016000" y="1952"/>
                  </a:cubicBezTo>
                  <a:cubicBezTo>
                    <a:pt x="1166283" y="55927"/>
                    <a:pt x="1224492" y="1494202"/>
                    <a:pt x="1517650" y="1525952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3507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>
            <a:extLst>
              <a:ext uri="{FF2B5EF4-FFF2-40B4-BE49-F238E27FC236}">
                <a16:creationId xmlns:a16="http://schemas.microsoft.com/office/drawing/2014/main" id="{CB3348DD-38B3-BC3E-B1DA-7C6DB6BBFD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2" name="Picture 8" descr="Chi-Square Calculator">
            <a:extLst>
              <a:ext uri="{FF2B5EF4-FFF2-40B4-BE49-F238E27FC236}">
                <a16:creationId xmlns:a16="http://schemas.microsoft.com/office/drawing/2014/main" id="{B1616958-7362-A6BF-E197-142E10BCD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1300" y="1923030"/>
            <a:ext cx="5584800" cy="2775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387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inomial Test - Quick Introduction">
            <a:extLst>
              <a:ext uri="{FF2B5EF4-FFF2-40B4-BE49-F238E27FC236}">
                <a16:creationId xmlns:a16="http://schemas.microsoft.com/office/drawing/2014/main" id="{3CC5974A-772F-82AC-2AE8-315E86A3D1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421" y="1856537"/>
            <a:ext cx="5718048" cy="3144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3699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5576798-E68D-FA04-D31F-DB79AE238887}"/>
              </a:ext>
            </a:extLst>
          </p:cNvPr>
          <p:cNvGrpSpPr/>
          <p:nvPr/>
        </p:nvGrpSpPr>
        <p:grpSpPr>
          <a:xfrm>
            <a:off x="7830340" y="1760746"/>
            <a:ext cx="3831888" cy="3381841"/>
            <a:chOff x="271939" y="787823"/>
            <a:chExt cx="1828800" cy="1828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C9B2A8-B60F-C2E4-F198-B61D273D03A2}"/>
                </a:ext>
              </a:extLst>
            </p:cNvPr>
            <p:cNvSpPr/>
            <p:nvPr/>
          </p:nvSpPr>
          <p:spPr>
            <a:xfrm>
              <a:off x="271939" y="787823"/>
              <a:ext cx="1828800" cy="1828800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C1C77F58-AD86-16FF-8208-9DDF313D8977}"/>
                </a:ext>
              </a:extLst>
            </p:cNvPr>
            <p:cNvSpPr/>
            <p:nvPr/>
          </p:nvSpPr>
          <p:spPr>
            <a:xfrm>
              <a:off x="457265" y="1088581"/>
              <a:ext cx="1517650" cy="1525952"/>
            </a:xfrm>
            <a:custGeom>
              <a:avLst/>
              <a:gdLst>
                <a:gd name="connsiteX0" fmla="*/ 0 w 1517650"/>
                <a:gd name="connsiteY0" fmla="*/ 1063389 h 1076089"/>
                <a:gd name="connsiteX1" fmla="*/ 361950 w 1517650"/>
                <a:gd name="connsiteY1" fmla="*/ 587139 h 1076089"/>
                <a:gd name="connsiteX2" fmla="*/ 615950 w 1517650"/>
                <a:gd name="connsiteY2" fmla="*/ 752239 h 1076089"/>
                <a:gd name="connsiteX3" fmla="*/ 977900 w 1517650"/>
                <a:gd name="connsiteY3" fmla="*/ 2939 h 1076089"/>
                <a:gd name="connsiteX4" fmla="*/ 1517650 w 1517650"/>
                <a:gd name="connsiteY4" fmla="*/ 1076089 h 1076089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  <a:gd name="connsiteX0" fmla="*/ 0 w 1517650"/>
                <a:gd name="connsiteY0" fmla="*/ 1513252 h 1525952"/>
                <a:gd name="connsiteX1" fmla="*/ 361950 w 1517650"/>
                <a:gd name="connsiteY1" fmla="*/ 1037002 h 1525952"/>
                <a:gd name="connsiteX2" fmla="*/ 615950 w 1517650"/>
                <a:gd name="connsiteY2" fmla="*/ 1202102 h 1525952"/>
                <a:gd name="connsiteX3" fmla="*/ 1016000 w 1517650"/>
                <a:gd name="connsiteY3" fmla="*/ 1952 h 1525952"/>
                <a:gd name="connsiteX4" fmla="*/ 1517650 w 1517650"/>
                <a:gd name="connsiteY4" fmla="*/ 1525952 h 1525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7650" h="1525952">
                  <a:moveTo>
                    <a:pt x="0" y="1513252"/>
                  </a:moveTo>
                  <a:cubicBezTo>
                    <a:pt x="224896" y="1516956"/>
                    <a:pt x="259292" y="1088860"/>
                    <a:pt x="361950" y="1037002"/>
                  </a:cubicBezTo>
                  <a:cubicBezTo>
                    <a:pt x="464608" y="985144"/>
                    <a:pt x="506942" y="1374610"/>
                    <a:pt x="615950" y="1202102"/>
                  </a:cubicBezTo>
                  <a:cubicBezTo>
                    <a:pt x="724958" y="1029594"/>
                    <a:pt x="865717" y="-52023"/>
                    <a:pt x="1016000" y="1952"/>
                  </a:cubicBezTo>
                  <a:cubicBezTo>
                    <a:pt x="1166283" y="55927"/>
                    <a:pt x="1224492" y="1494202"/>
                    <a:pt x="1517650" y="1525952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Graphic 7" descr="Question Mark with solid fill">
            <a:extLst>
              <a:ext uri="{FF2B5EF4-FFF2-40B4-BE49-F238E27FC236}">
                <a16:creationId xmlns:a16="http://schemas.microsoft.com/office/drawing/2014/main" id="{DA6D1B73-8F94-4A1D-7973-2A7C60138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4434" y="2013226"/>
            <a:ext cx="914400" cy="914400"/>
          </a:xfrm>
          <a:prstGeom prst="rect">
            <a:avLst/>
          </a:prstGeom>
        </p:spPr>
      </p:pic>
      <p:pic>
        <p:nvPicPr>
          <p:cNvPr id="9" name="Graphic 8" descr="Question Mark with solid fill">
            <a:extLst>
              <a:ext uri="{FF2B5EF4-FFF2-40B4-BE49-F238E27FC236}">
                <a16:creationId xmlns:a16="http://schemas.microsoft.com/office/drawing/2014/main" id="{69142882-435E-2AF5-7908-A78CBAE647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1341" y="2514600"/>
            <a:ext cx="914400" cy="914400"/>
          </a:xfrm>
          <a:prstGeom prst="rect">
            <a:avLst/>
          </a:prstGeom>
        </p:spPr>
      </p:pic>
      <p:pic>
        <p:nvPicPr>
          <p:cNvPr id="10" name="Graphic 9" descr="Question Mark with solid fill">
            <a:extLst>
              <a:ext uri="{FF2B5EF4-FFF2-40B4-BE49-F238E27FC236}">
                <a16:creationId xmlns:a16="http://schemas.microsoft.com/office/drawing/2014/main" id="{20E87F52-316F-3448-56D1-DC116387E6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78904" y="3205709"/>
            <a:ext cx="914400" cy="91440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36273C1-7049-735F-25ED-3A99B3CE6C4D}"/>
              </a:ext>
            </a:extLst>
          </p:cNvPr>
          <p:cNvSpPr txBox="1">
            <a:spLocks/>
          </p:cNvSpPr>
          <p:nvPr/>
        </p:nvSpPr>
        <p:spPr>
          <a:xfrm>
            <a:off x="-629385" y="1882431"/>
            <a:ext cx="8229600" cy="4908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spcBef>
                <a:spcPts val="800"/>
              </a:spcBef>
              <a:defRPr/>
            </a:pPr>
            <a:r>
              <a:rPr lang="en-US" sz="2800" dirty="0"/>
              <a:t>If you use a parametric test, and the assumption is wrong, your confidence level is </a:t>
            </a:r>
            <a:r>
              <a:rPr lang="en-US" sz="2800" b="1" dirty="0"/>
              <a:t>not as meaningful</a:t>
            </a:r>
          </a:p>
          <a:p>
            <a:pPr lvl="2">
              <a:spcBef>
                <a:spcPts val="800"/>
              </a:spcBef>
              <a:defRPr/>
            </a:pPr>
            <a:endParaRPr lang="en-US" sz="2800" b="1" dirty="0"/>
          </a:p>
          <a:p>
            <a:pPr lvl="2">
              <a:spcBef>
                <a:spcPts val="800"/>
              </a:spcBef>
              <a:defRPr/>
            </a:pPr>
            <a:r>
              <a:rPr lang="en-US" sz="2800" dirty="0"/>
              <a:t>If you are </a:t>
            </a:r>
            <a:r>
              <a:rPr lang="en-US" sz="2800" b="1" dirty="0"/>
              <a:t>not sure </a:t>
            </a:r>
            <a:r>
              <a:rPr lang="en-US" sz="2800" dirty="0"/>
              <a:t>what distribution your sample statistic takes, you have to get tricky</a:t>
            </a:r>
          </a:p>
        </p:txBody>
      </p:sp>
    </p:spTree>
    <p:extLst>
      <p:ext uri="{BB962C8B-B14F-4D97-AF65-F5344CB8AC3E}">
        <p14:creationId xmlns:p14="http://schemas.microsoft.com/office/powerpoint/2010/main" val="1471593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0D9F8FE-3A25-9ED6-DCD6-CCA985B45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3177" y="557408"/>
            <a:ext cx="6585646" cy="4469233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5DA368-19B4-ED58-EE5F-68750754733E}"/>
              </a:ext>
            </a:extLst>
          </p:cNvPr>
          <p:cNvCxnSpPr/>
          <p:nvPr/>
        </p:nvCxnSpPr>
        <p:spPr>
          <a:xfrm>
            <a:off x="5549030" y="413359"/>
            <a:ext cx="0" cy="4766153"/>
          </a:xfrm>
          <a:prstGeom prst="line">
            <a:avLst/>
          </a:prstGeom>
          <a:ln w="38100">
            <a:solidFill>
              <a:schemeClr val="accent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A009D92-A101-7E0C-1349-B71BF5F87BFD}"/>
              </a:ext>
            </a:extLst>
          </p:cNvPr>
          <p:cNvSpPr txBox="1"/>
          <p:nvPr/>
        </p:nvSpPr>
        <p:spPr>
          <a:xfrm rot="1913768">
            <a:off x="5392455" y="5235878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mode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CB4C13E-1637-4BA1-4C8C-E536C3585908}"/>
              </a:ext>
            </a:extLst>
          </p:cNvPr>
          <p:cNvCxnSpPr/>
          <p:nvPr/>
        </p:nvCxnSpPr>
        <p:spPr>
          <a:xfrm>
            <a:off x="5947394" y="413359"/>
            <a:ext cx="0" cy="4766153"/>
          </a:xfrm>
          <a:prstGeom prst="line">
            <a:avLst/>
          </a:prstGeom>
          <a:ln w="3810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58E5D61-31C9-0F76-AB81-065D49854D4C}"/>
              </a:ext>
            </a:extLst>
          </p:cNvPr>
          <p:cNvSpPr txBox="1"/>
          <p:nvPr/>
        </p:nvSpPr>
        <p:spPr>
          <a:xfrm rot="20507984">
            <a:off x="5716003" y="35691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median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24E04FC-CFB2-C372-DDDA-4203EA109472}"/>
              </a:ext>
            </a:extLst>
          </p:cNvPr>
          <p:cNvCxnSpPr/>
          <p:nvPr/>
        </p:nvCxnSpPr>
        <p:spPr>
          <a:xfrm>
            <a:off x="6154860" y="411430"/>
            <a:ext cx="0" cy="4766153"/>
          </a:xfrm>
          <a:prstGeom prst="line">
            <a:avLst/>
          </a:prstGeom>
          <a:ln w="38100">
            <a:solidFill>
              <a:srgbClr val="7030A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679FAC1-5AD5-2FCE-1EB9-1F86D3595BEC}"/>
              </a:ext>
            </a:extLst>
          </p:cNvPr>
          <p:cNvSpPr txBox="1"/>
          <p:nvPr/>
        </p:nvSpPr>
        <p:spPr>
          <a:xfrm rot="1913768">
            <a:off x="6003896" y="5233949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mean</a:t>
            </a:r>
          </a:p>
        </p:txBody>
      </p:sp>
    </p:spTree>
    <p:extLst>
      <p:ext uri="{BB962C8B-B14F-4D97-AF65-F5344CB8AC3E}">
        <p14:creationId xmlns:p14="http://schemas.microsoft.com/office/powerpoint/2010/main" val="3166238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E44629-9F5C-56BF-B72A-350662F2E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12" y="2060271"/>
            <a:ext cx="14571878" cy="294388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A6255D0-7D5C-869C-A5B3-F4EB0F82271F}"/>
              </a:ext>
            </a:extLst>
          </p:cNvPr>
          <p:cNvCxnSpPr/>
          <p:nvPr/>
        </p:nvCxnSpPr>
        <p:spPr>
          <a:xfrm>
            <a:off x="6927495" y="4118457"/>
            <a:ext cx="1682496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7457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5523AD3-CB57-2153-BB26-097F104668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8854910"/>
              </p:ext>
            </p:extLst>
          </p:nvPr>
        </p:nvGraphicFramePr>
        <p:xfrm>
          <a:off x="1002182" y="1950359"/>
          <a:ext cx="6933996" cy="293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9421">
                  <a:extLst>
                    <a:ext uri="{9D8B030D-6E8A-4147-A177-3AD203B41FA5}">
                      <a16:colId xmlns:a16="http://schemas.microsoft.com/office/drawing/2014/main" val="253460625"/>
                    </a:ext>
                  </a:extLst>
                </a:gridCol>
                <a:gridCol w="2735885">
                  <a:extLst>
                    <a:ext uri="{9D8B030D-6E8A-4147-A177-3AD203B41FA5}">
                      <a16:colId xmlns:a16="http://schemas.microsoft.com/office/drawing/2014/main" val="3114379833"/>
                    </a:ext>
                  </a:extLst>
                </a:gridCol>
                <a:gridCol w="2888690">
                  <a:extLst>
                    <a:ext uri="{9D8B030D-6E8A-4147-A177-3AD203B41FA5}">
                      <a16:colId xmlns:a16="http://schemas.microsoft.com/office/drawing/2014/main" val="2741480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Parametric test (like T)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Bootstrapping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85644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Pros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Need only 1 sample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Can use it for any statistic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83499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Rigorous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 not need to know underlying distribution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886325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Cons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Must know the sample statistic’s underlying distribution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Must take many subsamples (can take a lot of time </a:t>
                      </a:r>
                      <a:r>
                        <a:rPr lang="en-US"/>
                        <a:t>and computational power)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112671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rigorous until infinite samples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298940"/>
                  </a:ext>
                </a:extLst>
              </a:tr>
            </a:tbl>
          </a:graphicData>
        </a:graphic>
      </p:graphicFrame>
      <p:pic>
        <p:nvPicPr>
          <p:cNvPr id="3074" name="Picture 2" descr="Free Unpaired Brown Leather Boot Stock Photo">
            <a:extLst>
              <a:ext uri="{FF2B5EF4-FFF2-40B4-BE49-F238E27FC236}">
                <a16:creationId xmlns:a16="http://schemas.microsoft.com/office/drawing/2014/main" id="{9436C26F-5B66-9DFA-22C3-84D68E2E2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3989" y="1950358"/>
            <a:ext cx="2216593" cy="2957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5024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1CEB040-5AF6-A13F-C789-946C07E394EE}"/>
              </a:ext>
            </a:extLst>
          </p:cNvPr>
          <p:cNvSpPr txBox="1">
            <a:spLocks/>
          </p:cNvSpPr>
          <p:nvPr/>
        </p:nvSpPr>
        <p:spPr>
          <a:xfrm>
            <a:off x="1987826" y="1196836"/>
            <a:ext cx="8229600" cy="4908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800"/>
              </a:spcBef>
              <a:buNone/>
              <a:defRPr/>
            </a:pPr>
            <a:r>
              <a:rPr lang="en-US" b="1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Population</a:t>
            </a:r>
          </a:p>
          <a:p>
            <a:pPr marL="0" lvl="2" indent="-285750" algn="ctr">
              <a:spcBef>
                <a:spcPts val="800"/>
              </a:spcBef>
              <a:buFont typeface="Arial" panose="020B0604020202020204" pitchFamily="34" charset="0"/>
              <a:buNone/>
              <a:defRPr/>
            </a:pPr>
            <a:r>
              <a:rPr lang="en-US" sz="2400" dirty="0"/>
              <a:t>The relative likelihood of </a:t>
            </a:r>
            <a:r>
              <a:rPr lang="en-US" sz="2400" u="sng" dirty="0"/>
              <a:t>all possible values </a:t>
            </a:r>
            <a:r>
              <a:rPr lang="en-US" sz="2400" dirty="0"/>
              <a:t>of a variable</a:t>
            </a:r>
          </a:p>
          <a:p>
            <a:pPr marL="0" indent="0" algn="ctr">
              <a:spcBef>
                <a:spcPts val="800"/>
              </a:spcBef>
              <a:buNone/>
              <a:defRPr/>
            </a:pPr>
            <a:r>
              <a:rPr lang="en-US" sz="3200" b="1" dirty="0"/>
              <a:t>Sample</a:t>
            </a:r>
            <a:endParaRPr lang="en-US" b="1" dirty="0"/>
          </a:p>
          <a:p>
            <a:pPr marL="0" lvl="2" indent="-285750" algn="ctr">
              <a:spcBef>
                <a:spcPts val="800"/>
              </a:spcBef>
              <a:buFont typeface="Arial" panose="020B0604020202020204" pitchFamily="34" charset="0"/>
              <a:buNone/>
              <a:defRPr/>
            </a:pPr>
            <a:r>
              <a:rPr lang="en-US" sz="2400" u="sng" dirty="0"/>
              <a:t>A subset of data </a:t>
            </a:r>
            <a:r>
              <a:rPr lang="en-US" sz="2400" dirty="0"/>
              <a:t>drawn from a population</a:t>
            </a:r>
          </a:p>
          <a:p>
            <a:pPr marL="914400" lvl="2" indent="0">
              <a:spcBef>
                <a:spcPts val="800"/>
              </a:spcBef>
              <a:buFont typeface="Arial" panose="020B0604020202020204" pitchFamily="34" charset="0"/>
              <a:buNone/>
              <a:defRPr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7887EF-9565-7E1D-A726-A7F76935A91D}"/>
              </a:ext>
            </a:extLst>
          </p:cNvPr>
          <p:cNvSpPr/>
          <p:nvPr/>
        </p:nvSpPr>
        <p:spPr>
          <a:xfrm>
            <a:off x="1861930" y="1183584"/>
            <a:ext cx="8468139" cy="2010466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488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DC82C3E-281A-AB2E-B721-EE85DBFDA73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08910" y="1600919"/>
            <a:ext cx="1483243" cy="9317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CCD578-B755-442A-70A5-EB87E2A851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75601" y="1658038"/>
            <a:ext cx="2488019" cy="83490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EEC55DB-E9DA-B564-485F-A8148AA3FA23}"/>
                  </a:ext>
                </a:extLst>
              </p:cNvPr>
              <p:cNvSpPr txBox="1"/>
              <p:nvPr/>
            </p:nvSpPr>
            <p:spPr>
              <a:xfrm>
                <a:off x="3321892" y="1060135"/>
                <a:ext cx="7173591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Tx/>
                  <a:buSzTx/>
                  <a:buFont typeface="Arial"/>
                  <a:buNone/>
                  <a:tabLst/>
                  <a:defRPr/>
                </a:pPr>
                <a:r>
                  <a: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C0504D">
                        <a:lumMod val="75000"/>
                      </a:srgbClr>
                    </a:solidFill>
                    <a:effectLst/>
                    <a:uLnTx/>
                    <a:uFillTx/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mean (𝜇)                </a:t>
                </a:r>
                <a:r>
                  <a: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standard deviation (</a:t>
                </a:r>
                <a14:m>
                  <m:oMath xmlns:m="http://schemas.openxmlformats.org/officeDocument/2006/math">
                    <m:r>
                      <a:rPr kumimoji="0" lang="en-US" sz="2400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𝝈</m:t>
                    </m:r>
                  </m:oMath>
                </a14:m>
                <a:r>
                  <a:rPr kumimoji="0" 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)</a:t>
                </a: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EEC55DB-E9DA-B564-485F-A8148AA3FA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1892" y="1060135"/>
                <a:ext cx="7173591" cy="461665"/>
              </a:xfrm>
              <a:prstGeom prst="rect">
                <a:avLst/>
              </a:prstGeom>
              <a:blipFill>
                <a:blip r:embed="rId4"/>
                <a:stretch>
                  <a:fillRect l="-1413" t="-13158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0126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>
            <a:extLst>
              <a:ext uri="{FF2B5EF4-FFF2-40B4-BE49-F238E27FC236}">
                <a16:creationId xmlns:a16="http://schemas.microsoft.com/office/drawing/2014/main" id="{8EDDC405-57E0-8845-4127-16563119FD7F}"/>
              </a:ext>
            </a:extLst>
          </p:cNvPr>
          <p:cNvSpPr/>
          <p:nvPr/>
        </p:nvSpPr>
        <p:spPr>
          <a:xfrm>
            <a:off x="1847850" y="2559048"/>
            <a:ext cx="3435350" cy="1892514"/>
          </a:xfrm>
          <a:custGeom>
            <a:avLst/>
            <a:gdLst>
              <a:gd name="connsiteX0" fmla="*/ 0 w 3054350"/>
              <a:gd name="connsiteY0" fmla="*/ 1877462 h 1896512"/>
              <a:gd name="connsiteX1" fmla="*/ 615950 w 3054350"/>
              <a:gd name="connsiteY1" fmla="*/ 1020212 h 1896512"/>
              <a:gd name="connsiteX2" fmla="*/ 1701800 w 3054350"/>
              <a:gd name="connsiteY2" fmla="*/ 16912 h 1896512"/>
              <a:gd name="connsiteX3" fmla="*/ 3054350 w 3054350"/>
              <a:gd name="connsiteY3" fmla="*/ 1896512 h 1896512"/>
              <a:gd name="connsiteX0" fmla="*/ 0 w 3054350"/>
              <a:gd name="connsiteY0" fmla="*/ 1877462 h 1896512"/>
              <a:gd name="connsiteX1" fmla="*/ 615950 w 3054350"/>
              <a:gd name="connsiteY1" fmla="*/ 1020212 h 1896512"/>
              <a:gd name="connsiteX2" fmla="*/ 1701800 w 3054350"/>
              <a:gd name="connsiteY2" fmla="*/ 16912 h 1896512"/>
              <a:gd name="connsiteX3" fmla="*/ 3054350 w 3054350"/>
              <a:gd name="connsiteY3" fmla="*/ 1896512 h 1896512"/>
              <a:gd name="connsiteX0" fmla="*/ 0 w 3054350"/>
              <a:gd name="connsiteY0" fmla="*/ 1873694 h 1892744"/>
              <a:gd name="connsiteX1" fmla="*/ 615950 w 3054350"/>
              <a:gd name="connsiteY1" fmla="*/ 1016444 h 1892744"/>
              <a:gd name="connsiteX2" fmla="*/ 1701800 w 3054350"/>
              <a:gd name="connsiteY2" fmla="*/ 13144 h 1892744"/>
              <a:gd name="connsiteX3" fmla="*/ 3054350 w 3054350"/>
              <a:gd name="connsiteY3" fmla="*/ 1892744 h 1892744"/>
              <a:gd name="connsiteX0" fmla="*/ 0 w 3054350"/>
              <a:gd name="connsiteY0" fmla="*/ 1860581 h 1879631"/>
              <a:gd name="connsiteX1" fmla="*/ 615950 w 3054350"/>
              <a:gd name="connsiteY1" fmla="*/ 1003331 h 1879631"/>
              <a:gd name="connsiteX2" fmla="*/ 1701800 w 3054350"/>
              <a:gd name="connsiteY2" fmla="*/ 31 h 1879631"/>
              <a:gd name="connsiteX3" fmla="*/ 3054350 w 3054350"/>
              <a:gd name="connsiteY3" fmla="*/ 1879631 h 1879631"/>
              <a:gd name="connsiteX0" fmla="*/ 0 w 3054350"/>
              <a:gd name="connsiteY0" fmla="*/ 1873693 h 1892743"/>
              <a:gd name="connsiteX1" fmla="*/ 615950 w 3054350"/>
              <a:gd name="connsiteY1" fmla="*/ 1016443 h 1892743"/>
              <a:gd name="connsiteX2" fmla="*/ 1701800 w 3054350"/>
              <a:gd name="connsiteY2" fmla="*/ 13143 h 1892743"/>
              <a:gd name="connsiteX3" fmla="*/ 3054350 w 3054350"/>
              <a:gd name="connsiteY3" fmla="*/ 1892743 h 1892743"/>
              <a:gd name="connsiteX0" fmla="*/ 0 w 3054350"/>
              <a:gd name="connsiteY0" fmla="*/ 1860672 h 1879722"/>
              <a:gd name="connsiteX1" fmla="*/ 615950 w 3054350"/>
              <a:gd name="connsiteY1" fmla="*/ 1003422 h 1879722"/>
              <a:gd name="connsiteX2" fmla="*/ 1701800 w 3054350"/>
              <a:gd name="connsiteY2" fmla="*/ 122 h 1879722"/>
              <a:gd name="connsiteX3" fmla="*/ 3054350 w 3054350"/>
              <a:gd name="connsiteY3" fmla="*/ 1879722 h 1879722"/>
              <a:gd name="connsiteX0" fmla="*/ 0 w 3054350"/>
              <a:gd name="connsiteY0" fmla="*/ 1860672 h 1879722"/>
              <a:gd name="connsiteX1" fmla="*/ 615950 w 3054350"/>
              <a:gd name="connsiteY1" fmla="*/ 1003422 h 1879722"/>
              <a:gd name="connsiteX2" fmla="*/ 1701800 w 3054350"/>
              <a:gd name="connsiteY2" fmla="*/ 122 h 1879722"/>
              <a:gd name="connsiteX3" fmla="*/ 3054350 w 3054350"/>
              <a:gd name="connsiteY3" fmla="*/ 1879722 h 1879722"/>
              <a:gd name="connsiteX0" fmla="*/ 0 w 3384550"/>
              <a:gd name="connsiteY0" fmla="*/ 1873693 h 1892743"/>
              <a:gd name="connsiteX1" fmla="*/ 615950 w 3384550"/>
              <a:gd name="connsiteY1" fmla="*/ 1016443 h 1892743"/>
              <a:gd name="connsiteX2" fmla="*/ 1701800 w 3384550"/>
              <a:gd name="connsiteY2" fmla="*/ 13143 h 1892743"/>
              <a:gd name="connsiteX3" fmla="*/ 3384550 w 3384550"/>
              <a:gd name="connsiteY3" fmla="*/ 1892743 h 1892743"/>
              <a:gd name="connsiteX0" fmla="*/ 0 w 3384550"/>
              <a:gd name="connsiteY0" fmla="*/ 1875306 h 1894356"/>
              <a:gd name="connsiteX1" fmla="*/ 615950 w 3384550"/>
              <a:gd name="connsiteY1" fmla="*/ 1018056 h 1894356"/>
              <a:gd name="connsiteX2" fmla="*/ 647700 w 3384550"/>
              <a:gd name="connsiteY2" fmla="*/ 1018056 h 1894356"/>
              <a:gd name="connsiteX3" fmla="*/ 1701800 w 3384550"/>
              <a:gd name="connsiteY3" fmla="*/ 14756 h 1894356"/>
              <a:gd name="connsiteX4" fmla="*/ 3384550 w 3384550"/>
              <a:gd name="connsiteY4" fmla="*/ 1894356 h 1894356"/>
              <a:gd name="connsiteX0" fmla="*/ 0 w 3384550"/>
              <a:gd name="connsiteY0" fmla="*/ 1874236 h 1893286"/>
              <a:gd name="connsiteX1" fmla="*/ 615950 w 3384550"/>
              <a:gd name="connsiteY1" fmla="*/ 1016986 h 1893286"/>
              <a:gd name="connsiteX2" fmla="*/ 914400 w 3384550"/>
              <a:gd name="connsiteY2" fmla="*/ 1042386 h 1893286"/>
              <a:gd name="connsiteX3" fmla="*/ 1701800 w 3384550"/>
              <a:gd name="connsiteY3" fmla="*/ 13686 h 1893286"/>
              <a:gd name="connsiteX4" fmla="*/ 3384550 w 3384550"/>
              <a:gd name="connsiteY4" fmla="*/ 1893286 h 1893286"/>
              <a:gd name="connsiteX0" fmla="*/ 0 w 3384550"/>
              <a:gd name="connsiteY0" fmla="*/ 1864210 h 1883260"/>
              <a:gd name="connsiteX1" fmla="*/ 615950 w 3384550"/>
              <a:gd name="connsiteY1" fmla="*/ 1006960 h 1883260"/>
              <a:gd name="connsiteX2" fmla="*/ 1073150 w 3384550"/>
              <a:gd name="connsiteY2" fmla="*/ 1394310 h 1883260"/>
              <a:gd name="connsiteX3" fmla="*/ 1701800 w 3384550"/>
              <a:gd name="connsiteY3" fmla="*/ 3660 h 1883260"/>
              <a:gd name="connsiteX4" fmla="*/ 3384550 w 3384550"/>
              <a:gd name="connsiteY4" fmla="*/ 1883260 h 1883260"/>
              <a:gd name="connsiteX0" fmla="*/ 0 w 3384550"/>
              <a:gd name="connsiteY0" fmla="*/ 1861679 h 1880729"/>
              <a:gd name="connsiteX1" fmla="*/ 615950 w 3384550"/>
              <a:gd name="connsiteY1" fmla="*/ 1004429 h 1880729"/>
              <a:gd name="connsiteX2" fmla="*/ 1073150 w 3384550"/>
              <a:gd name="connsiteY2" fmla="*/ 1594979 h 1880729"/>
              <a:gd name="connsiteX3" fmla="*/ 1701800 w 3384550"/>
              <a:gd name="connsiteY3" fmla="*/ 1129 h 1880729"/>
              <a:gd name="connsiteX4" fmla="*/ 3384550 w 3384550"/>
              <a:gd name="connsiteY4" fmla="*/ 1880729 h 1880729"/>
              <a:gd name="connsiteX0" fmla="*/ 0 w 3384550"/>
              <a:gd name="connsiteY0" fmla="*/ 1861679 h 1881543"/>
              <a:gd name="connsiteX1" fmla="*/ 615950 w 3384550"/>
              <a:gd name="connsiteY1" fmla="*/ 1004429 h 1881543"/>
              <a:gd name="connsiteX2" fmla="*/ 1073150 w 3384550"/>
              <a:gd name="connsiteY2" fmla="*/ 1594979 h 1881543"/>
              <a:gd name="connsiteX3" fmla="*/ 1701800 w 3384550"/>
              <a:gd name="connsiteY3" fmla="*/ 1129 h 1881543"/>
              <a:gd name="connsiteX4" fmla="*/ 3384550 w 3384550"/>
              <a:gd name="connsiteY4" fmla="*/ 1880729 h 1881543"/>
              <a:gd name="connsiteX0" fmla="*/ 0 w 3435350"/>
              <a:gd name="connsiteY0" fmla="*/ 1861631 h 1875147"/>
              <a:gd name="connsiteX1" fmla="*/ 615950 w 3435350"/>
              <a:gd name="connsiteY1" fmla="*/ 1004381 h 1875147"/>
              <a:gd name="connsiteX2" fmla="*/ 1073150 w 3435350"/>
              <a:gd name="connsiteY2" fmla="*/ 1594931 h 1875147"/>
              <a:gd name="connsiteX3" fmla="*/ 1701800 w 3435350"/>
              <a:gd name="connsiteY3" fmla="*/ 1081 h 1875147"/>
              <a:gd name="connsiteX4" fmla="*/ 3435350 w 3435350"/>
              <a:gd name="connsiteY4" fmla="*/ 1874331 h 1875147"/>
              <a:gd name="connsiteX0" fmla="*/ 0 w 3435350"/>
              <a:gd name="connsiteY0" fmla="*/ 1861631 h 1874331"/>
              <a:gd name="connsiteX1" fmla="*/ 615950 w 3435350"/>
              <a:gd name="connsiteY1" fmla="*/ 1004381 h 1874331"/>
              <a:gd name="connsiteX2" fmla="*/ 1073150 w 3435350"/>
              <a:gd name="connsiteY2" fmla="*/ 1594931 h 1874331"/>
              <a:gd name="connsiteX3" fmla="*/ 1701800 w 3435350"/>
              <a:gd name="connsiteY3" fmla="*/ 1081 h 1874331"/>
              <a:gd name="connsiteX4" fmla="*/ 3435350 w 3435350"/>
              <a:gd name="connsiteY4" fmla="*/ 1874331 h 1874331"/>
              <a:gd name="connsiteX0" fmla="*/ 0 w 3435350"/>
              <a:gd name="connsiteY0" fmla="*/ 1860552 h 1879001"/>
              <a:gd name="connsiteX1" fmla="*/ 615950 w 3435350"/>
              <a:gd name="connsiteY1" fmla="*/ 1003302 h 1879001"/>
              <a:gd name="connsiteX2" fmla="*/ 1073150 w 3435350"/>
              <a:gd name="connsiteY2" fmla="*/ 1860552 h 1879001"/>
              <a:gd name="connsiteX3" fmla="*/ 1701800 w 3435350"/>
              <a:gd name="connsiteY3" fmla="*/ 2 h 1879001"/>
              <a:gd name="connsiteX4" fmla="*/ 3435350 w 3435350"/>
              <a:gd name="connsiteY4" fmla="*/ 1873252 h 1879001"/>
              <a:gd name="connsiteX0" fmla="*/ 0 w 3435350"/>
              <a:gd name="connsiteY0" fmla="*/ 1860552 h 1879001"/>
              <a:gd name="connsiteX1" fmla="*/ 615950 w 3435350"/>
              <a:gd name="connsiteY1" fmla="*/ 1003302 h 1879001"/>
              <a:gd name="connsiteX2" fmla="*/ 1073150 w 3435350"/>
              <a:gd name="connsiteY2" fmla="*/ 1860552 h 1879001"/>
              <a:gd name="connsiteX3" fmla="*/ 1701800 w 3435350"/>
              <a:gd name="connsiteY3" fmla="*/ 2 h 1879001"/>
              <a:gd name="connsiteX4" fmla="*/ 3435350 w 3435350"/>
              <a:gd name="connsiteY4" fmla="*/ 1873252 h 1879001"/>
              <a:gd name="connsiteX0" fmla="*/ 0 w 3435350"/>
              <a:gd name="connsiteY0" fmla="*/ 1860554 h 1910332"/>
              <a:gd name="connsiteX1" fmla="*/ 615950 w 3435350"/>
              <a:gd name="connsiteY1" fmla="*/ 1003304 h 1910332"/>
              <a:gd name="connsiteX2" fmla="*/ 1073150 w 3435350"/>
              <a:gd name="connsiteY2" fmla="*/ 1892304 h 1910332"/>
              <a:gd name="connsiteX3" fmla="*/ 1701800 w 3435350"/>
              <a:gd name="connsiteY3" fmla="*/ 4 h 1910332"/>
              <a:gd name="connsiteX4" fmla="*/ 3435350 w 3435350"/>
              <a:gd name="connsiteY4" fmla="*/ 1873254 h 1910332"/>
              <a:gd name="connsiteX0" fmla="*/ 0 w 3435350"/>
              <a:gd name="connsiteY0" fmla="*/ 1860554 h 1892514"/>
              <a:gd name="connsiteX1" fmla="*/ 615950 w 3435350"/>
              <a:gd name="connsiteY1" fmla="*/ 1003304 h 1892514"/>
              <a:gd name="connsiteX2" fmla="*/ 1073150 w 3435350"/>
              <a:gd name="connsiteY2" fmla="*/ 1892304 h 1892514"/>
              <a:gd name="connsiteX3" fmla="*/ 1701800 w 3435350"/>
              <a:gd name="connsiteY3" fmla="*/ 4 h 1892514"/>
              <a:gd name="connsiteX4" fmla="*/ 3435350 w 3435350"/>
              <a:gd name="connsiteY4" fmla="*/ 1873254 h 1892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35350" h="1892514">
                <a:moveTo>
                  <a:pt x="0" y="1860554"/>
                </a:moveTo>
                <a:cubicBezTo>
                  <a:pt x="356658" y="1853675"/>
                  <a:pt x="437092" y="998012"/>
                  <a:pt x="615950" y="1003304"/>
                </a:cubicBezTo>
                <a:cubicBezTo>
                  <a:pt x="794808" y="1008596"/>
                  <a:pt x="873125" y="1875371"/>
                  <a:pt x="1073150" y="1892304"/>
                </a:cubicBezTo>
                <a:cubicBezTo>
                  <a:pt x="1685925" y="1915587"/>
                  <a:pt x="1308100" y="3179"/>
                  <a:pt x="1701800" y="4"/>
                </a:cubicBezTo>
                <a:cubicBezTo>
                  <a:pt x="2095500" y="-3171"/>
                  <a:pt x="1985433" y="1855262"/>
                  <a:pt x="3435350" y="1873254"/>
                </a:cubicBezTo>
              </a:path>
            </a:pathLst>
          </a:custGeom>
          <a:noFill/>
          <a:ln w="349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BF6E01C-CB68-573F-4AFF-1BE38CD04BB8}"/>
              </a:ext>
            </a:extLst>
          </p:cNvPr>
          <p:cNvSpPr/>
          <p:nvPr/>
        </p:nvSpPr>
        <p:spPr>
          <a:xfrm>
            <a:off x="7602568" y="1984347"/>
            <a:ext cx="1885950" cy="2470177"/>
          </a:xfrm>
          <a:custGeom>
            <a:avLst/>
            <a:gdLst>
              <a:gd name="connsiteX0" fmla="*/ 0 w 3054350"/>
              <a:gd name="connsiteY0" fmla="*/ 1877462 h 1896512"/>
              <a:gd name="connsiteX1" fmla="*/ 615950 w 3054350"/>
              <a:gd name="connsiteY1" fmla="*/ 1020212 h 1896512"/>
              <a:gd name="connsiteX2" fmla="*/ 1701800 w 3054350"/>
              <a:gd name="connsiteY2" fmla="*/ 16912 h 1896512"/>
              <a:gd name="connsiteX3" fmla="*/ 3054350 w 3054350"/>
              <a:gd name="connsiteY3" fmla="*/ 1896512 h 1896512"/>
              <a:gd name="connsiteX0" fmla="*/ 0 w 3054350"/>
              <a:gd name="connsiteY0" fmla="*/ 1877462 h 1896512"/>
              <a:gd name="connsiteX1" fmla="*/ 615950 w 3054350"/>
              <a:gd name="connsiteY1" fmla="*/ 1020212 h 1896512"/>
              <a:gd name="connsiteX2" fmla="*/ 1701800 w 3054350"/>
              <a:gd name="connsiteY2" fmla="*/ 16912 h 1896512"/>
              <a:gd name="connsiteX3" fmla="*/ 3054350 w 3054350"/>
              <a:gd name="connsiteY3" fmla="*/ 1896512 h 1896512"/>
              <a:gd name="connsiteX0" fmla="*/ 0 w 3054350"/>
              <a:gd name="connsiteY0" fmla="*/ 1873694 h 1892744"/>
              <a:gd name="connsiteX1" fmla="*/ 615950 w 3054350"/>
              <a:gd name="connsiteY1" fmla="*/ 1016444 h 1892744"/>
              <a:gd name="connsiteX2" fmla="*/ 1701800 w 3054350"/>
              <a:gd name="connsiteY2" fmla="*/ 13144 h 1892744"/>
              <a:gd name="connsiteX3" fmla="*/ 3054350 w 3054350"/>
              <a:gd name="connsiteY3" fmla="*/ 1892744 h 1892744"/>
              <a:gd name="connsiteX0" fmla="*/ 0 w 3054350"/>
              <a:gd name="connsiteY0" fmla="*/ 1860581 h 1879631"/>
              <a:gd name="connsiteX1" fmla="*/ 615950 w 3054350"/>
              <a:gd name="connsiteY1" fmla="*/ 1003331 h 1879631"/>
              <a:gd name="connsiteX2" fmla="*/ 1701800 w 3054350"/>
              <a:gd name="connsiteY2" fmla="*/ 31 h 1879631"/>
              <a:gd name="connsiteX3" fmla="*/ 3054350 w 3054350"/>
              <a:gd name="connsiteY3" fmla="*/ 1879631 h 1879631"/>
              <a:gd name="connsiteX0" fmla="*/ 0 w 3054350"/>
              <a:gd name="connsiteY0" fmla="*/ 1873693 h 1892743"/>
              <a:gd name="connsiteX1" fmla="*/ 615950 w 3054350"/>
              <a:gd name="connsiteY1" fmla="*/ 1016443 h 1892743"/>
              <a:gd name="connsiteX2" fmla="*/ 1701800 w 3054350"/>
              <a:gd name="connsiteY2" fmla="*/ 13143 h 1892743"/>
              <a:gd name="connsiteX3" fmla="*/ 3054350 w 3054350"/>
              <a:gd name="connsiteY3" fmla="*/ 1892743 h 1892743"/>
              <a:gd name="connsiteX0" fmla="*/ 0 w 3054350"/>
              <a:gd name="connsiteY0" fmla="*/ 1860672 h 1879722"/>
              <a:gd name="connsiteX1" fmla="*/ 615950 w 3054350"/>
              <a:gd name="connsiteY1" fmla="*/ 1003422 h 1879722"/>
              <a:gd name="connsiteX2" fmla="*/ 1701800 w 3054350"/>
              <a:gd name="connsiteY2" fmla="*/ 122 h 1879722"/>
              <a:gd name="connsiteX3" fmla="*/ 3054350 w 3054350"/>
              <a:gd name="connsiteY3" fmla="*/ 1879722 h 1879722"/>
              <a:gd name="connsiteX0" fmla="*/ 0 w 3054350"/>
              <a:gd name="connsiteY0" fmla="*/ 1860672 h 1879722"/>
              <a:gd name="connsiteX1" fmla="*/ 615950 w 3054350"/>
              <a:gd name="connsiteY1" fmla="*/ 1003422 h 1879722"/>
              <a:gd name="connsiteX2" fmla="*/ 1701800 w 3054350"/>
              <a:gd name="connsiteY2" fmla="*/ 122 h 1879722"/>
              <a:gd name="connsiteX3" fmla="*/ 3054350 w 3054350"/>
              <a:gd name="connsiteY3" fmla="*/ 1879722 h 1879722"/>
              <a:gd name="connsiteX0" fmla="*/ 0 w 3054350"/>
              <a:gd name="connsiteY0" fmla="*/ 1860558 h 1879608"/>
              <a:gd name="connsiteX1" fmla="*/ 1422400 w 3054350"/>
              <a:gd name="connsiteY1" fmla="*/ 1854208 h 1879608"/>
              <a:gd name="connsiteX2" fmla="*/ 1701800 w 3054350"/>
              <a:gd name="connsiteY2" fmla="*/ 8 h 1879608"/>
              <a:gd name="connsiteX3" fmla="*/ 3054350 w 3054350"/>
              <a:gd name="connsiteY3" fmla="*/ 1879608 h 1879608"/>
              <a:gd name="connsiteX0" fmla="*/ 0 w 3054350"/>
              <a:gd name="connsiteY0" fmla="*/ 1854209 h 1985325"/>
              <a:gd name="connsiteX1" fmla="*/ 1422400 w 3054350"/>
              <a:gd name="connsiteY1" fmla="*/ 1847859 h 1985325"/>
              <a:gd name="connsiteX2" fmla="*/ 1968500 w 3054350"/>
              <a:gd name="connsiteY2" fmla="*/ 9 h 1985325"/>
              <a:gd name="connsiteX3" fmla="*/ 3054350 w 3054350"/>
              <a:gd name="connsiteY3" fmla="*/ 1873259 h 1985325"/>
              <a:gd name="connsiteX0" fmla="*/ 0 w 1631950"/>
              <a:gd name="connsiteY0" fmla="*/ 1847859 h 1873259"/>
              <a:gd name="connsiteX1" fmla="*/ 546100 w 1631950"/>
              <a:gd name="connsiteY1" fmla="*/ 9 h 1873259"/>
              <a:gd name="connsiteX2" fmla="*/ 1631950 w 1631950"/>
              <a:gd name="connsiteY2" fmla="*/ 1873259 h 1873259"/>
              <a:gd name="connsiteX0" fmla="*/ 0 w 1911350"/>
              <a:gd name="connsiteY0" fmla="*/ 1866901 h 1873251"/>
              <a:gd name="connsiteX1" fmla="*/ 825500 w 1911350"/>
              <a:gd name="connsiteY1" fmla="*/ 1 h 1873251"/>
              <a:gd name="connsiteX2" fmla="*/ 1911350 w 1911350"/>
              <a:gd name="connsiteY2" fmla="*/ 1873251 h 1873251"/>
              <a:gd name="connsiteX0" fmla="*/ 0 w 1911350"/>
              <a:gd name="connsiteY0" fmla="*/ 1866901 h 1873251"/>
              <a:gd name="connsiteX1" fmla="*/ 825500 w 1911350"/>
              <a:gd name="connsiteY1" fmla="*/ 1 h 1873251"/>
              <a:gd name="connsiteX2" fmla="*/ 1911350 w 1911350"/>
              <a:gd name="connsiteY2" fmla="*/ 1873251 h 1873251"/>
              <a:gd name="connsiteX0" fmla="*/ 0 w 1911350"/>
              <a:gd name="connsiteY0" fmla="*/ 1841501 h 1847851"/>
              <a:gd name="connsiteX1" fmla="*/ 609600 w 1911350"/>
              <a:gd name="connsiteY1" fmla="*/ 1 h 1847851"/>
              <a:gd name="connsiteX2" fmla="*/ 1911350 w 1911350"/>
              <a:gd name="connsiteY2" fmla="*/ 1847851 h 1847851"/>
              <a:gd name="connsiteX0" fmla="*/ 0 w 1911350"/>
              <a:gd name="connsiteY0" fmla="*/ 2463800 h 2470150"/>
              <a:gd name="connsiteX1" fmla="*/ 615950 w 1911350"/>
              <a:gd name="connsiteY1" fmla="*/ 0 h 2470150"/>
              <a:gd name="connsiteX2" fmla="*/ 1911350 w 1911350"/>
              <a:gd name="connsiteY2" fmla="*/ 2470150 h 2470150"/>
              <a:gd name="connsiteX0" fmla="*/ 0 w 2184400"/>
              <a:gd name="connsiteY0" fmla="*/ 2451103 h 2470153"/>
              <a:gd name="connsiteX1" fmla="*/ 889000 w 2184400"/>
              <a:gd name="connsiteY1" fmla="*/ 3 h 2470153"/>
              <a:gd name="connsiteX2" fmla="*/ 2184400 w 2184400"/>
              <a:gd name="connsiteY2" fmla="*/ 2470153 h 2470153"/>
              <a:gd name="connsiteX0" fmla="*/ 0 w 2184400"/>
              <a:gd name="connsiteY0" fmla="*/ 2451127 h 2470177"/>
              <a:gd name="connsiteX1" fmla="*/ 889000 w 2184400"/>
              <a:gd name="connsiteY1" fmla="*/ 27 h 2470177"/>
              <a:gd name="connsiteX2" fmla="*/ 2184400 w 2184400"/>
              <a:gd name="connsiteY2" fmla="*/ 2470177 h 2470177"/>
              <a:gd name="connsiteX0" fmla="*/ 0 w 2184400"/>
              <a:gd name="connsiteY0" fmla="*/ 2451127 h 2470177"/>
              <a:gd name="connsiteX1" fmla="*/ 889000 w 2184400"/>
              <a:gd name="connsiteY1" fmla="*/ 27 h 2470177"/>
              <a:gd name="connsiteX2" fmla="*/ 2184400 w 2184400"/>
              <a:gd name="connsiteY2" fmla="*/ 2470177 h 2470177"/>
              <a:gd name="connsiteX0" fmla="*/ 0 w 2184400"/>
              <a:gd name="connsiteY0" fmla="*/ 2451127 h 2470177"/>
              <a:gd name="connsiteX1" fmla="*/ 889000 w 2184400"/>
              <a:gd name="connsiteY1" fmla="*/ 27 h 2470177"/>
              <a:gd name="connsiteX2" fmla="*/ 2184400 w 2184400"/>
              <a:gd name="connsiteY2" fmla="*/ 2470177 h 2470177"/>
              <a:gd name="connsiteX0" fmla="*/ 0 w 1885950"/>
              <a:gd name="connsiteY0" fmla="*/ 2451104 h 2470154"/>
              <a:gd name="connsiteX1" fmla="*/ 889000 w 1885950"/>
              <a:gd name="connsiteY1" fmla="*/ 4 h 2470154"/>
              <a:gd name="connsiteX2" fmla="*/ 1885950 w 1885950"/>
              <a:gd name="connsiteY2" fmla="*/ 2470154 h 2470154"/>
              <a:gd name="connsiteX0" fmla="*/ 0 w 1885950"/>
              <a:gd name="connsiteY0" fmla="*/ 2451127 h 2470177"/>
              <a:gd name="connsiteX1" fmla="*/ 889000 w 1885950"/>
              <a:gd name="connsiteY1" fmla="*/ 27 h 2470177"/>
              <a:gd name="connsiteX2" fmla="*/ 1885950 w 1885950"/>
              <a:gd name="connsiteY2" fmla="*/ 2470177 h 2470177"/>
              <a:gd name="connsiteX0" fmla="*/ 0 w 1885950"/>
              <a:gd name="connsiteY0" fmla="*/ 2451127 h 2470177"/>
              <a:gd name="connsiteX1" fmla="*/ 889000 w 1885950"/>
              <a:gd name="connsiteY1" fmla="*/ 27 h 2470177"/>
              <a:gd name="connsiteX2" fmla="*/ 1885950 w 1885950"/>
              <a:gd name="connsiteY2" fmla="*/ 2470177 h 2470177"/>
              <a:gd name="connsiteX0" fmla="*/ 0 w 1885950"/>
              <a:gd name="connsiteY0" fmla="*/ 2451127 h 2470177"/>
              <a:gd name="connsiteX1" fmla="*/ 889000 w 1885950"/>
              <a:gd name="connsiteY1" fmla="*/ 27 h 2470177"/>
              <a:gd name="connsiteX2" fmla="*/ 1885950 w 1885950"/>
              <a:gd name="connsiteY2" fmla="*/ 2470177 h 2470177"/>
              <a:gd name="connsiteX0" fmla="*/ 0 w 1885950"/>
              <a:gd name="connsiteY0" fmla="*/ 2451127 h 2470177"/>
              <a:gd name="connsiteX1" fmla="*/ 889000 w 1885950"/>
              <a:gd name="connsiteY1" fmla="*/ 27 h 2470177"/>
              <a:gd name="connsiteX2" fmla="*/ 1885950 w 1885950"/>
              <a:gd name="connsiteY2" fmla="*/ 2470177 h 2470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85950" h="2470177">
                <a:moveTo>
                  <a:pt x="0" y="2451127"/>
                </a:moveTo>
                <a:cubicBezTo>
                  <a:pt x="855133" y="2453244"/>
                  <a:pt x="409575" y="-9498"/>
                  <a:pt x="889000" y="27"/>
                </a:cubicBezTo>
                <a:cubicBezTo>
                  <a:pt x="1368425" y="9552"/>
                  <a:pt x="842433" y="2439485"/>
                  <a:pt x="1885950" y="2470177"/>
                </a:cubicBezTo>
              </a:path>
            </a:pathLst>
          </a:custGeom>
          <a:noFill/>
          <a:ln w="349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D27D9C-3783-B784-84E0-4A7D6C872B6B}"/>
              </a:ext>
            </a:extLst>
          </p:cNvPr>
          <p:cNvGrpSpPr/>
          <p:nvPr/>
        </p:nvGrpSpPr>
        <p:grpSpPr>
          <a:xfrm>
            <a:off x="1771650" y="1765300"/>
            <a:ext cx="3517900" cy="3182382"/>
            <a:chOff x="1854200" y="1473200"/>
            <a:chExt cx="3517900" cy="318238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8B21F96-D254-AC40-62EA-686594AE96E4}"/>
                </a:ext>
              </a:extLst>
            </p:cNvPr>
            <p:cNvSpPr/>
            <p:nvPr/>
          </p:nvSpPr>
          <p:spPr>
            <a:xfrm>
              <a:off x="1854200" y="1473200"/>
              <a:ext cx="3517900" cy="26797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A95B745-C7DD-DE7A-94C3-3BD6FF2658F7}"/>
                </a:ext>
              </a:extLst>
            </p:cNvPr>
            <p:cNvCxnSpPr>
              <a:cxnSpLocks/>
            </p:cNvCxnSpPr>
            <p:nvPr/>
          </p:nvCxnSpPr>
          <p:spPr>
            <a:xfrm>
              <a:off x="3619500" y="4038600"/>
              <a:ext cx="0" cy="247650"/>
            </a:xfrm>
            <a:prstGeom prst="line">
              <a:avLst/>
            </a:prstGeom>
            <a:ln w="2540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C4925E7-228B-78D1-C08D-9620A2848F48}"/>
                </a:ext>
              </a:extLst>
            </p:cNvPr>
            <p:cNvSpPr txBox="1"/>
            <p:nvPr/>
          </p:nvSpPr>
          <p:spPr>
            <a:xfrm>
              <a:off x="3468657" y="428625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8BE133E-A45D-853B-4F77-03B4D653B3D6}"/>
              </a:ext>
            </a:extLst>
          </p:cNvPr>
          <p:cNvGrpSpPr/>
          <p:nvPr/>
        </p:nvGrpSpPr>
        <p:grpSpPr>
          <a:xfrm>
            <a:off x="6343650" y="1765300"/>
            <a:ext cx="3517900" cy="3182382"/>
            <a:chOff x="1854200" y="1473200"/>
            <a:chExt cx="3517900" cy="318238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6F706C9-D2E5-8CEA-AB77-43916DB746F1}"/>
                </a:ext>
              </a:extLst>
            </p:cNvPr>
            <p:cNvSpPr/>
            <p:nvPr/>
          </p:nvSpPr>
          <p:spPr>
            <a:xfrm>
              <a:off x="1854200" y="1473200"/>
              <a:ext cx="3517900" cy="26797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45617CC-61DC-B9FD-D4A2-D4A8EF3D615D}"/>
                </a:ext>
              </a:extLst>
            </p:cNvPr>
            <p:cNvCxnSpPr>
              <a:cxnSpLocks/>
            </p:cNvCxnSpPr>
            <p:nvPr/>
          </p:nvCxnSpPr>
          <p:spPr>
            <a:xfrm>
              <a:off x="3619500" y="4038600"/>
              <a:ext cx="0" cy="247650"/>
            </a:xfrm>
            <a:prstGeom prst="line">
              <a:avLst/>
            </a:prstGeom>
            <a:ln w="2540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378E8C6-6262-8D8B-B83D-5F751A28C634}"/>
                </a:ext>
              </a:extLst>
            </p:cNvPr>
            <p:cNvSpPr txBox="1"/>
            <p:nvPr/>
          </p:nvSpPr>
          <p:spPr>
            <a:xfrm>
              <a:off x="3468657" y="428625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7082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578834-4B78-7DF5-9166-A13392693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78884"/>
            <a:ext cx="7772400" cy="3500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699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5EA48-3E5A-2DF6-7627-08935D920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39B858-081B-5160-54D6-EEDE69A5A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450" y="2413000"/>
            <a:ext cx="4611887" cy="314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82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F7BBD-9018-28F6-D473-2E84967C4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15B242-C4BF-8970-7E9F-ECE0DDDAB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731" y="2583465"/>
            <a:ext cx="4636719" cy="298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367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9CB22-F16A-F93E-207C-833F4144C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7E4A6-3FDA-8053-BD6C-EB5713D62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900" y="2463800"/>
            <a:ext cx="4498220" cy="294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199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3969</TotalTime>
  <Words>228</Words>
  <Application>Microsoft Macintosh PowerPoint</Application>
  <PresentationFormat>Widescreen</PresentationFormat>
  <Paragraphs>52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Lato</vt:lpstr>
      <vt:lpstr>Lato Heavy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Evan A Komp</dc:creator>
  <cp:lastModifiedBy>Evan A Komp</cp:lastModifiedBy>
  <cp:revision>3</cp:revision>
  <dcterms:created xsi:type="dcterms:W3CDTF">2022-12-14T00:26:32Z</dcterms:created>
  <dcterms:modified xsi:type="dcterms:W3CDTF">2022-12-16T18:36:29Z</dcterms:modified>
</cp:coreProperties>
</file>

<file path=docProps/thumbnail.jpeg>
</file>